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ileron Bold" panose="020B0604020202020204" charset="0"/>
      <p:regular r:id="rId16"/>
    </p:embeddedFont>
    <p:embeddedFont>
      <p:font typeface="Calibri" panose="020F0502020204030204" pitchFamily="34" charset="0"/>
      <p:regular r:id="rId17"/>
      <p:bold r:id="rId18"/>
      <p:italic r:id="rId19"/>
      <p:boldItalic r:id="rId20"/>
    </p:embeddedFont>
    <p:embeddedFont>
      <p:font typeface="Cardo Bold" panose="020B0604020202020204" charset="-79"/>
      <p:regular r:id="rId21"/>
    </p:embeddedFont>
    <p:embeddedFont>
      <p:font typeface="DM Sans" panose="020B0604020202020204" charset="0"/>
      <p:regular r:id="rId22"/>
    </p:embeddedFont>
    <p:embeddedFont>
      <p:font typeface="DM Sans Bold" panose="020B0604020202020204" charset="0"/>
      <p:regular r:id="rId23"/>
    </p:embeddedFont>
    <p:embeddedFont>
      <p:font typeface="Georgia Pro Bold" panose="020B0604020202020204" charset="0"/>
      <p:regular r:id="rId24"/>
    </p:embeddedFont>
    <p:embeddedFont>
      <p:font typeface="Helios Bold" panose="020B0604020202020204" charset="0"/>
      <p:regular r:id="rId25"/>
    </p:embeddedFont>
    <p:embeddedFont>
      <p:font typeface="Lato Bold" panose="020B0604020202020204" charset="0"/>
      <p:regular r:id="rId26"/>
    </p:embeddedFont>
    <p:embeddedFont>
      <p:font typeface="League Spartan" panose="020B0604020202020204" charset="0"/>
      <p:regular r:id="rId27"/>
    </p:embeddedFont>
    <p:embeddedFont>
      <p:font typeface="Oswald Bold" panose="020B0604020202020204" charset="0"/>
      <p:regular r:id="rId28"/>
    </p:embeddedFont>
    <p:embeddedFont>
      <p:font typeface="Playfair Display" panose="00000500000000000000" pitchFamily="2" charset="0"/>
      <p:regular r:id="rId29"/>
      <p:bold r:id="rId30"/>
      <p:italic r:id="rId31"/>
      <p:boldItalic r:id="rId32"/>
    </p:embeddedFont>
    <p:embeddedFont>
      <p:font typeface="Poppins" panose="00000500000000000000" pitchFamily="2" charset="0"/>
      <p:regular r:id="rId33"/>
      <p:bold r:id="rId34"/>
      <p:italic r:id="rId35"/>
      <p:boldItalic r:id="rId36"/>
    </p:embeddedFont>
    <p:embeddedFont>
      <p:font typeface="Quattrocento Bold" panose="020B0604020202020204" charset="0"/>
      <p:regular r:id="rId37"/>
    </p:embeddedFont>
    <p:embeddedFont>
      <p:font typeface="TT Hoves" panose="020B0604020202020204" charset="0"/>
      <p:regular r:id="rId38"/>
    </p:embeddedFont>
    <p:embeddedFont>
      <p:font typeface="TT Hoves Bold" panose="020B0604020202020204" charset="0"/>
      <p:regular r:id="rId39"/>
    </p:embeddedFont>
    <p:embeddedFont>
      <p:font typeface="TT Hoves Bold Italics"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542" y="4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hyperlink" Target="https://github.com/hithachoudhary/Futurense-Internship-Capstone-Project" TargetMode="Externa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hyperlink" Target="https://www.linkedin.com/in/lakshyasharma97/" TargetMode="External"/><Relationship Id="rId5" Type="http://schemas.openxmlformats.org/officeDocument/2006/relationships/hyperlink" Target="https://www.linkedin.com/in/k-shreesanth-gouda-654537253/" TargetMode="External"/><Relationship Id="rId4" Type="http://schemas.openxmlformats.org/officeDocument/2006/relationships/hyperlink" Target="https://www.linkedin.com/in/hitha-choudhary-g-7345372a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85116" y="0"/>
            <a:ext cx="10602884" cy="11073880"/>
            <a:chOff x="0" y="0"/>
            <a:chExt cx="5711686" cy="5965408"/>
          </a:xfrm>
        </p:grpSpPr>
        <p:sp>
          <p:nvSpPr>
            <p:cNvPr id="3" name="Freeform 3"/>
            <p:cNvSpPr/>
            <p:nvPr/>
          </p:nvSpPr>
          <p:spPr>
            <a:xfrm>
              <a:off x="0" y="0"/>
              <a:ext cx="5711686" cy="5965408"/>
            </a:xfrm>
            <a:custGeom>
              <a:avLst/>
              <a:gdLst/>
              <a:ahLst/>
              <a:cxnLst/>
              <a:rect l="l" t="t" r="r" b="b"/>
              <a:pathLst>
                <a:path w="5711686" h="5965408">
                  <a:moveTo>
                    <a:pt x="5711686" y="3943200"/>
                  </a:moveTo>
                  <a:lnTo>
                    <a:pt x="0" y="5965408"/>
                  </a:lnTo>
                  <a:lnTo>
                    <a:pt x="0" y="2022208"/>
                  </a:lnTo>
                  <a:lnTo>
                    <a:pt x="5711686" y="0"/>
                  </a:lnTo>
                  <a:close/>
                </a:path>
              </a:pathLst>
            </a:custGeom>
            <a:blipFill>
              <a:blip r:embed="rId2"/>
              <a:stretch>
                <a:fillRect l="-8487" r="-8487"/>
              </a:stretch>
            </a:blipFill>
          </p:spPr>
        </p:sp>
      </p:grpSp>
      <p:grpSp>
        <p:nvGrpSpPr>
          <p:cNvPr id="4" name="Group 4"/>
          <p:cNvGrpSpPr/>
          <p:nvPr/>
        </p:nvGrpSpPr>
        <p:grpSpPr>
          <a:xfrm rot="-10800000">
            <a:off x="8139023" y="0"/>
            <a:ext cx="10148977" cy="4677554"/>
            <a:chOff x="0" y="0"/>
            <a:chExt cx="406400" cy="187305"/>
          </a:xfrm>
        </p:grpSpPr>
        <p:sp>
          <p:nvSpPr>
            <p:cNvPr id="5" name="Freeform 5"/>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004AAD"/>
            </a:solidFill>
          </p:spPr>
        </p:sp>
        <p:sp>
          <p:nvSpPr>
            <p:cNvPr id="6" name="TextBox 6"/>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7" name="Group 7"/>
          <p:cNvGrpSpPr/>
          <p:nvPr/>
        </p:nvGrpSpPr>
        <p:grpSpPr>
          <a:xfrm>
            <a:off x="10726616" y="6804594"/>
            <a:ext cx="7555842" cy="3482406"/>
            <a:chOff x="0" y="0"/>
            <a:chExt cx="406400" cy="187305"/>
          </a:xfrm>
        </p:grpSpPr>
        <p:sp>
          <p:nvSpPr>
            <p:cNvPr id="8" name="Freeform 8"/>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2677E4">
                <a:alpha val="80000"/>
              </a:srgbClr>
            </a:solidFill>
          </p:spPr>
        </p:sp>
        <p:sp>
          <p:nvSpPr>
            <p:cNvPr id="9" name="TextBox 9"/>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10" name="Group 10"/>
          <p:cNvGrpSpPr/>
          <p:nvPr/>
        </p:nvGrpSpPr>
        <p:grpSpPr>
          <a:xfrm>
            <a:off x="208431" y="3571862"/>
            <a:ext cx="7282512" cy="3007043"/>
            <a:chOff x="0" y="0"/>
            <a:chExt cx="9710016" cy="4009391"/>
          </a:xfrm>
        </p:grpSpPr>
        <p:sp>
          <p:nvSpPr>
            <p:cNvPr id="11" name="TextBox 11"/>
            <p:cNvSpPr txBox="1"/>
            <p:nvPr/>
          </p:nvSpPr>
          <p:spPr>
            <a:xfrm>
              <a:off x="0" y="3311314"/>
              <a:ext cx="9710016" cy="698077"/>
            </a:xfrm>
            <a:prstGeom prst="rect">
              <a:avLst/>
            </a:prstGeom>
          </p:spPr>
          <p:txBody>
            <a:bodyPr lIns="0" tIns="0" rIns="0" bIns="0" rtlCol="0" anchor="t">
              <a:spAutoFit/>
            </a:bodyPr>
            <a:lstStyle/>
            <a:p>
              <a:pPr>
                <a:lnSpc>
                  <a:spcPts val="4479"/>
                </a:lnSpc>
              </a:pPr>
              <a:r>
                <a:rPr lang="en-US" sz="3199" dirty="0">
                  <a:solidFill>
                    <a:srgbClr val="2A2E3A"/>
                  </a:solidFill>
                  <a:latin typeface="Georgia Pro Bold"/>
                </a:rPr>
                <a:t>Data Analysis on Olympics</a:t>
              </a:r>
            </a:p>
          </p:txBody>
        </p:sp>
        <p:sp>
          <p:nvSpPr>
            <p:cNvPr id="12" name="TextBox 12"/>
            <p:cNvSpPr txBox="1"/>
            <p:nvPr/>
          </p:nvSpPr>
          <p:spPr>
            <a:xfrm>
              <a:off x="0" y="0"/>
              <a:ext cx="9710016" cy="3048000"/>
            </a:xfrm>
            <a:prstGeom prst="rect">
              <a:avLst/>
            </a:prstGeom>
          </p:spPr>
          <p:txBody>
            <a:bodyPr lIns="0" tIns="0" rIns="0" bIns="0" rtlCol="0" anchor="t">
              <a:spAutoFit/>
            </a:bodyPr>
            <a:lstStyle/>
            <a:p>
              <a:pPr>
                <a:lnSpc>
                  <a:spcPts val="6000"/>
                </a:lnSpc>
              </a:pPr>
              <a:r>
                <a:rPr lang="en-US" sz="5000" dirty="0">
                  <a:solidFill>
                    <a:srgbClr val="2677E4"/>
                  </a:solidFill>
                  <a:latin typeface="Cardo Bold"/>
                </a:rPr>
                <a:t>120 Years of Grandeur: Unveiling Trends and Insights in Olympic data</a:t>
              </a:r>
            </a:p>
          </p:txBody>
        </p:sp>
      </p:grpSp>
      <p:grpSp>
        <p:nvGrpSpPr>
          <p:cNvPr id="13" name="Group 13"/>
          <p:cNvGrpSpPr/>
          <p:nvPr/>
        </p:nvGrpSpPr>
        <p:grpSpPr>
          <a:xfrm>
            <a:off x="443361" y="1028700"/>
            <a:ext cx="5113146" cy="768794"/>
            <a:chOff x="0" y="0"/>
            <a:chExt cx="995155" cy="149628"/>
          </a:xfrm>
        </p:grpSpPr>
        <p:sp>
          <p:nvSpPr>
            <p:cNvPr id="14" name="Freeform 14"/>
            <p:cNvSpPr/>
            <p:nvPr/>
          </p:nvSpPr>
          <p:spPr>
            <a:xfrm>
              <a:off x="0" y="0"/>
              <a:ext cx="995155" cy="149628"/>
            </a:xfrm>
            <a:custGeom>
              <a:avLst/>
              <a:gdLst/>
              <a:ahLst/>
              <a:cxnLst/>
              <a:rect l="l" t="t" r="r" b="b"/>
              <a:pathLst>
                <a:path w="995155" h="149628">
                  <a:moveTo>
                    <a:pt x="27254" y="0"/>
                  </a:moveTo>
                  <a:lnTo>
                    <a:pt x="967900" y="0"/>
                  </a:lnTo>
                  <a:cubicBezTo>
                    <a:pt x="975129" y="0"/>
                    <a:pt x="982061" y="2871"/>
                    <a:pt x="987172" y="7983"/>
                  </a:cubicBezTo>
                  <a:cubicBezTo>
                    <a:pt x="992283" y="13094"/>
                    <a:pt x="995155" y="20026"/>
                    <a:pt x="995155" y="27254"/>
                  </a:cubicBezTo>
                  <a:lnTo>
                    <a:pt x="995155" y="122374"/>
                  </a:lnTo>
                  <a:cubicBezTo>
                    <a:pt x="995155" y="137426"/>
                    <a:pt x="982953" y="149628"/>
                    <a:pt x="967900" y="149628"/>
                  </a:cubicBezTo>
                  <a:lnTo>
                    <a:pt x="27254" y="149628"/>
                  </a:lnTo>
                  <a:cubicBezTo>
                    <a:pt x="20026" y="149628"/>
                    <a:pt x="13094" y="146756"/>
                    <a:pt x="7983" y="141645"/>
                  </a:cubicBezTo>
                  <a:cubicBezTo>
                    <a:pt x="2871" y="136534"/>
                    <a:pt x="0" y="129602"/>
                    <a:pt x="0" y="122374"/>
                  </a:cubicBezTo>
                  <a:lnTo>
                    <a:pt x="0" y="27254"/>
                  </a:lnTo>
                  <a:cubicBezTo>
                    <a:pt x="0" y="20026"/>
                    <a:pt x="2871" y="13094"/>
                    <a:pt x="7983" y="7983"/>
                  </a:cubicBezTo>
                  <a:cubicBezTo>
                    <a:pt x="13094" y="2871"/>
                    <a:pt x="20026" y="0"/>
                    <a:pt x="27254" y="0"/>
                  </a:cubicBezTo>
                  <a:close/>
                </a:path>
              </a:pathLst>
            </a:custGeom>
            <a:solidFill>
              <a:srgbClr val="FEFFFF"/>
            </a:solidFill>
            <a:ln w="9525" cap="sq">
              <a:solidFill>
                <a:srgbClr val="000000"/>
              </a:solidFill>
              <a:prstDash val="solid"/>
              <a:miter/>
            </a:ln>
          </p:spPr>
        </p:sp>
        <p:sp>
          <p:nvSpPr>
            <p:cNvPr id="15" name="TextBox 15"/>
            <p:cNvSpPr txBox="1"/>
            <p:nvPr/>
          </p:nvSpPr>
          <p:spPr>
            <a:xfrm>
              <a:off x="0" y="-47625"/>
              <a:ext cx="995155" cy="197253"/>
            </a:xfrm>
            <a:prstGeom prst="rect">
              <a:avLst/>
            </a:prstGeom>
          </p:spPr>
          <p:txBody>
            <a:bodyPr lIns="68744" tIns="68744" rIns="68744" bIns="68744" rtlCol="0" anchor="ctr"/>
            <a:lstStyle/>
            <a:p>
              <a:pPr algn="r">
                <a:lnSpc>
                  <a:spcPts val="4679"/>
                </a:lnSpc>
              </a:pPr>
              <a:r>
                <a:rPr lang="en-US" sz="3599" spc="205" dirty="0">
                  <a:solidFill>
                    <a:srgbClr val="004AAD"/>
                  </a:solidFill>
                  <a:latin typeface="Georgia Pro Bold"/>
                </a:rPr>
                <a:t>Capstone Project</a:t>
              </a:r>
            </a:p>
          </p:txBody>
        </p:sp>
      </p:grpSp>
      <p:sp>
        <p:nvSpPr>
          <p:cNvPr id="16" name="Freeform 16"/>
          <p:cNvSpPr/>
          <p:nvPr/>
        </p:nvSpPr>
        <p:spPr>
          <a:xfrm>
            <a:off x="546290" y="1149127"/>
            <a:ext cx="457550" cy="457550"/>
          </a:xfrm>
          <a:custGeom>
            <a:avLst/>
            <a:gdLst/>
            <a:ahLst/>
            <a:cxnLst/>
            <a:rect l="l" t="t" r="r" b="b"/>
            <a:pathLst>
              <a:path w="457550" h="457550">
                <a:moveTo>
                  <a:pt x="0" y="0"/>
                </a:moveTo>
                <a:lnTo>
                  <a:pt x="457550" y="0"/>
                </a:lnTo>
                <a:lnTo>
                  <a:pt x="457550" y="457550"/>
                </a:lnTo>
                <a:lnTo>
                  <a:pt x="0" y="4575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5327173"/>
            <a:ext cx="2488848" cy="4114800"/>
          </a:xfrm>
          <a:custGeom>
            <a:avLst/>
            <a:gdLst/>
            <a:ahLst/>
            <a:cxnLst/>
            <a:rect l="l" t="t" r="r" b="b"/>
            <a:pathLst>
              <a:path w="2488848" h="4114800">
                <a:moveTo>
                  <a:pt x="0" y="0"/>
                </a:moveTo>
                <a:lnTo>
                  <a:pt x="2488848" y="0"/>
                </a:lnTo>
                <a:lnTo>
                  <a:pt x="248884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48397" y="-76200"/>
            <a:ext cx="4527824" cy="679461"/>
          </a:xfrm>
          <a:prstGeom prst="rect">
            <a:avLst/>
          </a:prstGeom>
        </p:spPr>
        <p:txBody>
          <a:bodyPr lIns="0" tIns="0" rIns="0" bIns="0" rtlCol="0" anchor="t">
            <a:spAutoFit/>
          </a:bodyPr>
          <a:lstStyle/>
          <a:p>
            <a:pPr>
              <a:lnSpc>
                <a:spcPts val="5599"/>
              </a:lnSpc>
              <a:spcBef>
                <a:spcPct val="0"/>
              </a:spcBef>
            </a:pPr>
            <a:r>
              <a:rPr lang="en-US" sz="3999" dirty="0">
                <a:solidFill>
                  <a:srgbClr val="004AAD"/>
                </a:solidFill>
                <a:latin typeface="TT Hoves Bold"/>
              </a:rPr>
              <a:t>Analysis by Sport</a:t>
            </a:r>
          </a:p>
        </p:txBody>
      </p:sp>
      <p:sp>
        <p:nvSpPr>
          <p:cNvPr id="4" name="TextBox 4"/>
          <p:cNvSpPr txBox="1"/>
          <p:nvPr/>
        </p:nvSpPr>
        <p:spPr>
          <a:xfrm>
            <a:off x="248397" y="726757"/>
            <a:ext cx="9668840" cy="518161"/>
          </a:xfrm>
          <a:prstGeom prst="rect">
            <a:avLst/>
          </a:prstGeom>
        </p:spPr>
        <p:txBody>
          <a:bodyPr lIns="0" tIns="0" rIns="0" bIns="0" rtlCol="0" anchor="t">
            <a:spAutoFit/>
          </a:bodyPr>
          <a:lstStyle/>
          <a:p>
            <a:pPr>
              <a:lnSpc>
                <a:spcPts val="4349"/>
              </a:lnSpc>
            </a:pPr>
            <a:r>
              <a:rPr lang="en-US" sz="2899" spc="43">
                <a:solidFill>
                  <a:srgbClr val="000000"/>
                </a:solidFill>
                <a:latin typeface="DM Sans Bold"/>
              </a:rPr>
              <a:t>What are the most popular sports by participation?</a:t>
            </a:r>
          </a:p>
        </p:txBody>
      </p:sp>
      <p:sp>
        <p:nvSpPr>
          <p:cNvPr id="5" name="TextBox 5"/>
          <p:cNvSpPr txBox="1"/>
          <p:nvPr/>
        </p:nvSpPr>
        <p:spPr>
          <a:xfrm>
            <a:off x="248397" y="1327786"/>
            <a:ext cx="14059047" cy="740409"/>
          </a:xfrm>
          <a:prstGeom prst="rect">
            <a:avLst/>
          </a:prstGeom>
        </p:spPr>
        <p:txBody>
          <a:bodyPr lIns="0" tIns="0" rIns="0" bIns="0" rtlCol="0" anchor="t">
            <a:spAutoFit/>
          </a:bodyPr>
          <a:lstStyle/>
          <a:p>
            <a:pPr algn="just">
              <a:lnSpc>
                <a:spcPts val="2899"/>
              </a:lnSpc>
            </a:pPr>
            <a:r>
              <a:rPr lang="en-US" sz="2899" spc="43" dirty="0">
                <a:solidFill>
                  <a:srgbClr val="000000"/>
                </a:solidFill>
                <a:latin typeface="DM Sans"/>
              </a:rPr>
              <a:t>Athletics, Gymnastics, Swimming- Global</a:t>
            </a:r>
          </a:p>
          <a:p>
            <a:pPr algn="just">
              <a:lnSpc>
                <a:spcPts val="2899"/>
              </a:lnSpc>
            </a:pPr>
            <a:r>
              <a:rPr lang="en-US" sz="2899" spc="43" dirty="0">
                <a:solidFill>
                  <a:srgbClr val="000000"/>
                </a:solidFill>
                <a:latin typeface="DM Sans"/>
              </a:rPr>
              <a:t>Hockey, Athletics, Shooting -India</a:t>
            </a:r>
          </a:p>
        </p:txBody>
      </p:sp>
      <p:sp>
        <p:nvSpPr>
          <p:cNvPr id="6" name="TextBox 6"/>
          <p:cNvSpPr txBox="1"/>
          <p:nvPr/>
        </p:nvSpPr>
        <p:spPr>
          <a:xfrm>
            <a:off x="248397" y="2164264"/>
            <a:ext cx="11438064" cy="518161"/>
          </a:xfrm>
          <a:prstGeom prst="rect">
            <a:avLst/>
          </a:prstGeom>
        </p:spPr>
        <p:txBody>
          <a:bodyPr lIns="0" tIns="0" rIns="0" bIns="0" rtlCol="0" anchor="t">
            <a:spAutoFit/>
          </a:bodyPr>
          <a:lstStyle/>
          <a:p>
            <a:pPr>
              <a:lnSpc>
                <a:spcPts val="4349"/>
              </a:lnSpc>
            </a:pPr>
            <a:r>
              <a:rPr lang="en-US" sz="2899" spc="43">
                <a:solidFill>
                  <a:srgbClr val="000000"/>
                </a:solidFill>
                <a:latin typeface="DM Sans Bold"/>
              </a:rPr>
              <a:t>What is the correlation of height and weight for each sport?</a:t>
            </a:r>
          </a:p>
        </p:txBody>
      </p:sp>
      <p:sp>
        <p:nvSpPr>
          <p:cNvPr id="7" name="TextBox 7"/>
          <p:cNvSpPr txBox="1"/>
          <p:nvPr/>
        </p:nvSpPr>
        <p:spPr>
          <a:xfrm>
            <a:off x="248397" y="2768150"/>
            <a:ext cx="12364740" cy="740409"/>
          </a:xfrm>
          <a:prstGeom prst="rect">
            <a:avLst/>
          </a:prstGeom>
        </p:spPr>
        <p:txBody>
          <a:bodyPr lIns="0" tIns="0" rIns="0" bIns="0" rtlCol="0" anchor="t">
            <a:spAutoFit/>
          </a:bodyPr>
          <a:lstStyle/>
          <a:p>
            <a:pPr algn="just">
              <a:lnSpc>
                <a:spcPts val="2899"/>
              </a:lnSpc>
            </a:pPr>
            <a:r>
              <a:rPr lang="en-US" sz="2899" spc="43">
                <a:solidFill>
                  <a:srgbClr val="000000"/>
                </a:solidFill>
                <a:latin typeface="DM Sans"/>
              </a:rPr>
              <a:t>High Correlation: Rugby Sevens, Gymnastics and Triathlons.</a:t>
            </a:r>
          </a:p>
          <a:p>
            <a:pPr algn="just">
              <a:lnSpc>
                <a:spcPts val="2899"/>
              </a:lnSpc>
            </a:pPr>
            <a:r>
              <a:rPr lang="en-US" sz="2899" spc="43">
                <a:solidFill>
                  <a:srgbClr val="000000"/>
                </a:solidFill>
                <a:latin typeface="DM Sans"/>
              </a:rPr>
              <a:t>Low Correlation:  Tug-of-War and Ski Jumping.</a:t>
            </a:r>
          </a:p>
        </p:txBody>
      </p:sp>
      <p:sp>
        <p:nvSpPr>
          <p:cNvPr id="8" name="TextBox 8"/>
          <p:cNvSpPr txBox="1"/>
          <p:nvPr/>
        </p:nvSpPr>
        <p:spPr>
          <a:xfrm>
            <a:off x="12839806" y="4554394"/>
            <a:ext cx="4931469" cy="679461"/>
          </a:xfrm>
          <a:prstGeom prst="rect">
            <a:avLst/>
          </a:prstGeom>
        </p:spPr>
        <p:txBody>
          <a:bodyPr lIns="0" tIns="0" rIns="0" bIns="0" rtlCol="0" anchor="t">
            <a:spAutoFit/>
          </a:bodyPr>
          <a:lstStyle/>
          <a:p>
            <a:pPr algn="r">
              <a:lnSpc>
                <a:spcPts val="5599"/>
              </a:lnSpc>
              <a:spcBef>
                <a:spcPct val="0"/>
              </a:spcBef>
            </a:pPr>
            <a:r>
              <a:rPr lang="en-US" sz="3999">
                <a:solidFill>
                  <a:srgbClr val="004AAD"/>
                </a:solidFill>
                <a:latin typeface="TT Hoves Bold"/>
              </a:rPr>
              <a:t>Analysis by Season</a:t>
            </a:r>
          </a:p>
        </p:txBody>
      </p:sp>
      <p:sp>
        <p:nvSpPr>
          <p:cNvPr id="9" name="TextBox 9"/>
          <p:cNvSpPr txBox="1"/>
          <p:nvPr/>
        </p:nvSpPr>
        <p:spPr>
          <a:xfrm>
            <a:off x="8291657" y="5250973"/>
            <a:ext cx="9491640" cy="478617"/>
          </a:xfrm>
          <a:prstGeom prst="rect">
            <a:avLst/>
          </a:prstGeom>
        </p:spPr>
        <p:txBody>
          <a:bodyPr lIns="0" tIns="0" rIns="0" bIns="0" rtlCol="0" anchor="t">
            <a:spAutoFit/>
          </a:bodyPr>
          <a:lstStyle/>
          <a:p>
            <a:pPr>
              <a:lnSpc>
                <a:spcPts val="4047"/>
              </a:lnSpc>
            </a:pPr>
            <a:r>
              <a:rPr lang="en-US" sz="2698" spc="40">
                <a:solidFill>
                  <a:srgbClr val="000000"/>
                </a:solidFill>
                <a:latin typeface="DM Sans Bold"/>
              </a:rPr>
              <a:t>What is the number of sports played by each edition?</a:t>
            </a:r>
          </a:p>
        </p:txBody>
      </p:sp>
      <p:sp>
        <p:nvSpPr>
          <p:cNvPr id="10" name="TextBox 10"/>
          <p:cNvSpPr txBox="1"/>
          <p:nvPr/>
        </p:nvSpPr>
        <p:spPr>
          <a:xfrm>
            <a:off x="7252145" y="5805790"/>
            <a:ext cx="10211201" cy="938319"/>
          </a:xfrm>
          <a:prstGeom prst="rect">
            <a:avLst/>
          </a:prstGeom>
        </p:spPr>
        <p:txBody>
          <a:bodyPr lIns="0" tIns="0" rIns="0" bIns="0" rtlCol="0" anchor="t">
            <a:spAutoFit/>
          </a:bodyPr>
          <a:lstStyle/>
          <a:p>
            <a:pPr>
              <a:lnSpc>
                <a:spcPts val="2428"/>
              </a:lnSpc>
            </a:pPr>
            <a:r>
              <a:rPr lang="en-US" sz="2698" spc="40" dirty="0">
                <a:solidFill>
                  <a:srgbClr val="000000"/>
                </a:solidFill>
                <a:latin typeface="DM Sans"/>
              </a:rPr>
              <a:t>Up until 1992 summer and winter Olympics were being played in the same year, which further on was played in different years</a:t>
            </a:r>
          </a:p>
        </p:txBody>
      </p:sp>
      <p:sp>
        <p:nvSpPr>
          <p:cNvPr id="11" name="TextBox 11"/>
          <p:cNvSpPr txBox="1"/>
          <p:nvPr/>
        </p:nvSpPr>
        <p:spPr>
          <a:xfrm>
            <a:off x="7398732" y="6833521"/>
            <a:ext cx="10211201" cy="478617"/>
          </a:xfrm>
          <a:prstGeom prst="rect">
            <a:avLst/>
          </a:prstGeom>
        </p:spPr>
        <p:txBody>
          <a:bodyPr lIns="0" tIns="0" rIns="0" bIns="0" rtlCol="0" anchor="t">
            <a:spAutoFit/>
          </a:bodyPr>
          <a:lstStyle/>
          <a:p>
            <a:pPr algn="r">
              <a:lnSpc>
                <a:spcPts val="4047"/>
              </a:lnSpc>
            </a:pPr>
            <a:r>
              <a:rPr lang="en-US" sz="2698" spc="40">
                <a:solidFill>
                  <a:srgbClr val="000000"/>
                </a:solidFill>
                <a:latin typeface="DM Sans Bold"/>
              </a:rPr>
              <a:t>Popular sport per edition based on Athlete participation</a:t>
            </a:r>
          </a:p>
        </p:txBody>
      </p:sp>
      <p:sp>
        <p:nvSpPr>
          <p:cNvPr id="12" name="TextBox 12"/>
          <p:cNvSpPr txBox="1"/>
          <p:nvPr/>
        </p:nvSpPr>
        <p:spPr>
          <a:xfrm>
            <a:off x="7252145" y="7400726"/>
            <a:ext cx="8045526" cy="685044"/>
          </a:xfrm>
          <a:prstGeom prst="rect">
            <a:avLst/>
          </a:prstGeom>
        </p:spPr>
        <p:txBody>
          <a:bodyPr lIns="0" tIns="0" rIns="0" bIns="0" rtlCol="0" anchor="t">
            <a:spAutoFit/>
          </a:bodyPr>
          <a:lstStyle/>
          <a:p>
            <a:pPr algn="just">
              <a:lnSpc>
                <a:spcPts val="2698"/>
              </a:lnSpc>
            </a:pPr>
            <a:r>
              <a:rPr lang="en-US" sz="2698" spc="40">
                <a:solidFill>
                  <a:srgbClr val="000000"/>
                </a:solidFill>
                <a:latin typeface="DM Sans"/>
              </a:rPr>
              <a:t>Summer: Athletics, Gymnastics, and Swimming.</a:t>
            </a:r>
          </a:p>
          <a:p>
            <a:pPr algn="just">
              <a:lnSpc>
                <a:spcPts val="2698"/>
              </a:lnSpc>
            </a:pPr>
            <a:r>
              <a:rPr lang="en-US" sz="2698" spc="40">
                <a:solidFill>
                  <a:srgbClr val="000000"/>
                </a:solidFill>
                <a:latin typeface="DM Sans"/>
              </a:rPr>
              <a:t>Winter: Cross Country Skiing and Alpine Skiing.</a:t>
            </a:r>
          </a:p>
        </p:txBody>
      </p:sp>
      <p:sp>
        <p:nvSpPr>
          <p:cNvPr id="13" name="TextBox 13"/>
          <p:cNvSpPr txBox="1"/>
          <p:nvPr/>
        </p:nvSpPr>
        <p:spPr>
          <a:xfrm>
            <a:off x="6749172" y="8292172"/>
            <a:ext cx="10860760" cy="478617"/>
          </a:xfrm>
          <a:prstGeom prst="rect">
            <a:avLst/>
          </a:prstGeom>
        </p:spPr>
        <p:txBody>
          <a:bodyPr lIns="0" tIns="0" rIns="0" bIns="0" rtlCol="0" anchor="t">
            <a:spAutoFit/>
          </a:bodyPr>
          <a:lstStyle/>
          <a:p>
            <a:pPr algn="r">
              <a:lnSpc>
                <a:spcPts val="4047"/>
              </a:lnSpc>
            </a:pPr>
            <a:r>
              <a:rPr lang="en-US" sz="2698" spc="40">
                <a:solidFill>
                  <a:srgbClr val="000000"/>
                </a:solidFill>
                <a:latin typeface="DM Sans Bold"/>
              </a:rPr>
              <a:t>Which countries participated most in each of the seasons?</a:t>
            </a:r>
          </a:p>
        </p:txBody>
      </p:sp>
      <p:sp>
        <p:nvSpPr>
          <p:cNvPr id="14" name="TextBox 14"/>
          <p:cNvSpPr txBox="1"/>
          <p:nvPr/>
        </p:nvSpPr>
        <p:spPr>
          <a:xfrm>
            <a:off x="7344330" y="8944353"/>
            <a:ext cx="10026830" cy="685044"/>
          </a:xfrm>
          <a:prstGeom prst="rect">
            <a:avLst/>
          </a:prstGeom>
        </p:spPr>
        <p:txBody>
          <a:bodyPr lIns="0" tIns="0" rIns="0" bIns="0" rtlCol="0" anchor="t">
            <a:spAutoFit/>
          </a:bodyPr>
          <a:lstStyle/>
          <a:p>
            <a:pPr algn="just">
              <a:lnSpc>
                <a:spcPts val="2698"/>
              </a:lnSpc>
            </a:pPr>
            <a:r>
              <a:rPr lang="en-US" sz="2698" spc="40">
                <a:solidFill>
                  <a:srgbClr val="000000"/>
                </a:solidFill>
                <a:latin typeface="DM Sans"/>
              </a:rPr>
              <a:t>Summer Olympics: Italy, France, USA, Canada</a:t>
            </a:r>
          </a:p>
          <a:p>
            <a:pPr algn="just">
              <a:lnSpc>
                <a:spcPts val="2698"/>
              </a:lnSpc>
            </a:pPr>
            <a:r>
              <a:rPr lang="en-US" sz="2698" spc="40">
                <a:solidFill>
                  <a:srgbClr val="000000"/>
                </a:solidFill>
                <a:latin typeface="DM Sans"/>
              </a:rPr>
              <a:t>Winter Olympics: Poland, Sweden, France, Norway</a:t>
            </a:r>
          </a:p>
        </p:txBody>
      </p:sp>
      <p:sp>
        <p:nvSpPr>
          <p:cNvPr id="15" name="TextBox 15"/>
          <p:cNvSpPr txBox="1"/>
          <p:nvPr/>
        </p:nvSpPr>
        <p:spPr>
          <a:xfrm>
            <a:off x="248397" y="3635554"/>
            <a:ext cx="12017838" cy="518161"/>
          </a:xfrm>
          <a:prstGeom prst="rect">
            <a:avLst/>
          </a:prstGeom>
        </p:spPr>
        <p:txBody>
          <a:bodyPr lIns="0" tIns="0" rIns="0" bIns="0" rtlCol="0" anchor="t">
            <a:spAutoFit/>
          </a:bodyPr>
          <a:lstStyle/>
          <a:p>
            <a:pPr>
              <a:lnSpc>
                <a:spcPts val="4349"/>
              </a:lnSpc>
            </a:pPr>
            <a:r>
              <a:rPr lang="en-US" sz="2899" spc="43">
                <a:solidFill>
                  <a:srgbClr val="000000"/>
                </a:solidFill>
                <a:latin typeface="DM Sans Bold"/>
              </a:rPr>
              <a:t>What is most and least played sport by women over the years?</a:t>
            </a:r>
          </a:p>
        </p:txBody>
      </p:sp>
      <p:sp>
        <p:nvSpPr>
          <p:cNvPr id="16" name="TextBox 16"/>
          <p:cNvSpPr txBox="1"/>
          <p:nvPr/>
        </p:nvSpPr>
        <p:spPr>
          <a:xfrm>
            <a:off x="313100" y="4250235"/>
            <a:ext cx="12364740" cy="681989"/>
          </a:xfrm>
          <a:prstGeom prst="rect">
            <a:avLst/>
          </a:prstGeom>
        </p:spPr>
        <p:txBody>
          <a:bodyPr lIns="0" tIns="0" rIns="0" bIns="0" rtlCol="0" anchor="t">
            <a:spAutoFit/>
          </a:bodyPr>
          <a:lstStyle/>
          <a:p>
            <a:pPr algn="just">
              <a:lnSpc>
                <a:spcPts val="2609"/>
              </a:lnSpc>
            </a:pPr>
            <a:r>
              <a:rPr lang="en-US" sz="2899" spc="43">
                <a:solidFill>
                  <a:srgbClr val="000000"/>
                </a:solidFill>
                <a:latin typeface="DM Sans"/>
              </a:rPr>
              <a:t>Preferred Sports: Gymnastics, Swimming, and Athletics.</a:t>
            </a:r>
          </a:p>
          <a:p>
            <a:pPr algn="just">
              <a:lnSpc>
                <a:spcPts val="2609"/>
              </a:lnSpc>
            </a:pPr>
            <a:r>
              <a:rPr lang="en-US" sz="2899" spc="43">
                <a:solidFill>
                  <a:srgbClr val="000000"/>
                </a:solidFill>
                <a:latin typeface="DM Sans"/>
              </a:rPr>
              <a:t>Less Preferred Sports: Motorboating, Croquet, and Alpinism.</a:t>
            </a:r>
          </a:p>
        </p:txBody>
      </p:sp>
      <p:grpSp>
        <p:nvGrpSpPr>
          <p:cNvPr id="17" name="Group 17"/>
          <p:cNvGrpSpPr/>
          <p:nvPr/>
        </p:nvGrpSpPr>
        <p:grpSpPr>
          <a:xfrm>
            <a:off x="9651840" y="0"/>
            <a:ext cx="8636160" cy="481919"/>
            <a:chOff x="0" y="0"/>
            <a:chExt cx="2274544" cy="126925"/>
          </a:xfrm>
        </p:grpSpPr>
        <p:sp>
          <p:nvSpPr>
            <p:cNvPr id="18" name="Freeform 18"/>
            <p:cNvSpPr/>
            <p:nvPr/>
          </p:nvSpPr>
          <p:spPr>
            <a:xfrm>
              <a:off x="0" y="0"/>
              <a:ext cx="2274544" cy="126925"/>
            </a:xfrm>
            <a:custGeom>
              <a:avLst/>
              <a:gdLst/>
              <a:ahLst/>
              <a:cxnLst/>
              <a:rect l="l" t="t" r="r" b="b"/>
              <a:pathLst>
                <a:path w="2274544" h="126925">
                  <a:moveTo>
                    <a:pt x="0" y="0"/>
                  </a:moveTo>
                  <a:lnTo>
                    <a:pt x="2274544" y="0"/>
                  </a:lnTo>
                  <a:lnTo>
                    <a:pt x="2274544" y="126925"/>
                  </a:lnTo>
                  <a:lnTo>
                    <a:pt x="0" y="126925"/>
                  </a:lnTo>
                  <a:close/>
                </a:path>
              </a:pathLst>
            </a:custGeom>
            <a:solidFill>
              <a:srgbClr val="004AAD">
                <a:alpha val="80000"/>
              </a:srgbClr>
            </a:solidFill>
          </p:spPr>
        </p:sp>
        <p:sp>
          <p:nvSpPr>
            <p:cNvPr id="19" name="TextBox 19"/>
            <p:cNvSpPr txBox="1"/>
            <p:nvPr/>
          </p:nvSpPr>
          <p:spPr>
            <a:xfrm>
              <a:off x="0" y="-28575"/>
              <a:ext cx="2274544" cy="155500"/>
            </a:xfrm>
            <a:prstGeom prst="rect">
              <a:avLst/>
            </a:prstGeom>
          </p:spPr>
          <p:txBody>
            <a:bodyPr lIns="50800" tIns="50800" rIns="50800" bIns="50800" rtlCol="0" anchor="ctr"/>
            <a:lstStyle/>
            <a:p>
              <a:pPr algn="ctr">
                <a:lnSpc>
                  <a:spcPts val="2590"/>
                </a:lnSpc>
              </a:pPr>
              <a:endParaRPr/>
            </a:p>
          </p:txBody>
        </p:sp>
      </p:grpSp>
      <p:grpSp>
        <p:nvGrpSpPr>
          <p:cNvPr id="20" name="Group 20"/>
          <p:cNvGrpSpPr/>
          <p:nvPr/>
        </p:nvGrpSpPr>
        <p:grpSpPr>
          <a:xfrm>
            <a:off x="14307443" y="1470113"/>
            <a:ext cx="1118916" cy="1196164"/>
            <a:chOff x="0" y="0"/>
            <a:chExt cx="1491888" cy="1594886"/>
          </a:xfrm>
        </p:grpSpPr>
        <p:sp>
          <p:nvSpPr>
            <p:cNvPr id="21" name="Freeform 21"/>
            <p:cNvSpPr/>
            <p:nvPr/>
          </p:nvSpPr>
          <p:spPr>
            <a:xfrm rot="-5400000">
              <a:off x="271252" y="374250"/>
              <a:ext cx="949383" cy="1491888"/>
            </a:xfrm>
            <a:custGeom>
              <a:avLst/>
              <a:gdLst/>
              <a:ahLst/>
              <a:cxnLst/>
              <a:rect l="l" t="t" r="r" b="b"/>
              <a:pathLst>
                <a:path w="949383" h="1491888">
                  <a:moveTo>
                    <a:pt x="0" y="0"/>
                  </a:moveTo>
                  <a:lnTo>
                    <a:pt x="949384" y="0"/>
                  </a:lnTo>
                  <a:lnTo>
                    <a:pt x="949384" y="1491888"/>
                  </a:lnTo>
                  <a:lnTo>
                    <a:pt x="0" y="14918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rot="-5400000">
              <a:off x="271252" y="-271252"/>
              <a:ext cx="949383" cy="1491888"/>
            </a:xfrm>
            <a:custGeom>
              <a:avLst/>
              <a:gdLst/>
              <a:ahLst/>
              <a:cxnLst/>
              <a:rect l="l" t="t" r="r" b="b"/>
              <a:pathLst>
                <a:path w="949383" h="1491888">
                  <a:moveTo>
                    <a:pt x="0" y="0"/>
                  </a:moveTo>
                  <a:lnTo>
                    <a:pt x="949384" y="0"/>
                  </a:lnTo>
                  <a:lnTo>
                    <a:pt x="949384" y="1491888"/>
                  </a:lnTo>
                  <a:lnTo>
                    <a:pt x="0" y="14918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636160" cy="481919"/>
            <a:chOff x="0" y="0"/>
            <a:chExt cx="2274544" cy="126925"/>
          </a:xfrm>
        </p:grpSpPr>
        <p:sp>
          <p:nvSpPr>
            <p:cNvPr id="3" name="Freeform 3"/>
            <p:cNvSpPr/>
            <p:nvPr/>
          </p:nvSpPr>
          <p:spPr>
            <a:xfrm>
              <a:off x="0" y="0"/>
              <a:ext cx="2274544" cy="126925"/>
            </a:xfrm>
            <a:custGeom>
              <a:avLst/>
              <a:gdLst/>
              <a:ahLst/>
              <a:cxnLst/>
              <a:rect l="l" t="t" r="r" b="b"/>
              <a:pathLst>
                <a:path w="2274544" h="126925">
                  <a:moveTo>
                    <a:pt x="0" y="0"/>
                  </a:moveTo>
                  <a:lnTo>
                    <a:pt x="2274544" y="0"/>
                  </a:lnTo>
                  <a:lnTo>
                    <a:pt x="2274544" y="126925"/>
                  </a:lnTo>
                  <a:lnTo>
                    <a:pt x="0" y="126925"/>
                  </a:lnTo>
                  <a:close/>
                </a:path>
              </a:pathLst>
            </a:custGeom>
            <a:solidFill>
              <a:srgbClr val="004AAD">
                <a:alpha val="80000"/>
              </a:srgbClr>
            </a:solidFill>
          </p:spPr>
        </p:sp>
        <p:sp>
          <p:nvSpPr>
            <p:cNvPr id="4" name="TextBox 4"/>
            <p:cNvSpPr txBox="1"/>
            <p:nvPr/>
          </p:nvSpPr>
          <p:spPr>
            <a:xfrm>
              <a:off x="0" y="-28575"/>
              <a:ext cx="2274544" cy="15550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2858365" y="1470653"/>
            <a:ext cx="2620671" cy="2684114"/>
          </a:xfrm>
          <a:custGeom>
            <a:avLst/>
            <a:gdLst/>
            <a:ahLst/>
            <a:cxnLst/>
            <a:rect l="l" t="t" r="r" b="b"/>
            <a:pathLst>
              <a:path w="2620671" h="2684114">
                <a:moveTo>
                  <a:pt x="0" y="0"/>
                </a:moveTo>
                <a:lnTo>
                  <a:pt x="2620671" y="0"/>
                </a:lnTo>
                <a:lnTo>
                  <a:pt x="2620671" y="2684114"/>
                </a:lnTo>
                <a:lnTo>
                  <a:pt x="0" y="26841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567093" y="-19160"/>
            <a:ext cx="7353335" cy="679461"/>
          </a:xfrm>
          <a:prstGeom prst="rect">
            <a:avLst/>
          </a:prstGeom>
        </p:spPr>
        <p:txBody>
          <a:bodyPr lIns="0" tIns="0" rIns="0" bIns="0" rtlCol="0" anchor="t">
            <a:spAutoFit/>
          </a:bodyPr>
          <a:lstStyle/>
          <a:p>
            <a:pPr algn="r">
              <a:lnSpc>
                <a:spcPts val="5599"/>
              </a:lnSpc>
              <a:spcBef>
                <a:spcPct val="0"/>
              </a:spcBef>
            </a:pPr>
            <a:r>
              <a:rPr lang="en-US" sz="3999">
                <a:solidFill>
                  <a:srgbClr val="004AAD"/>
                </a:solidFill>
                <a:latin typeface="TT Hoves Bold"/>
              </a:rPr>
              <a:t>Social Factors</a:t>
            </a:r>
          </a:p>
        </p:txBody>
      </p:sp>
      <p:sp>
        <p:nvSpPr>
          <p:cNvPr id="7" name="TextBox 7"/>
          <p:cNvSpPr txBox="1"/>
          <p:nvPr/>
        </p:nvSpPr>
        <p:spPr>
          <a:xfrm>
            <a:off x="7985654" y="765076"/>
            <a:ext cx="10066372" cy="478617"/>
          </a:xfrm>
          <a:prstGeom prst="rect">
            <a:avLst/>
          </a:prstGeom>
        </p:spPr>
        <p:txBody>
          <a:bodyPr lIns="0" tIns="0" rIns="0" bIns="0" rtlCol="0" anchor="t">
            <a:spAutoFit/>
          </a:bodyPr>
          <a:lstStyle/>
          <a:p>
            <a:pPr>
              <a:lnSpc>
                <a:spcPts val="4047"/>
              </a:lnSpc>
            </a:pPr>
            <a:r>
              <a:rPr lang="en-US" sz="2698" spc="40">
                <a:solidFill>
                  <a:srgbClr val="191919"/>
                </a:solidFill>
                <a:latin typeface="DM Sans Bold"/>
              </a:rPr>
              <a:t>What are the countries having the best male female ratio?</a:t>
            </a:r>
          </a:p>
        </p:txBody>
      </p:sp>
      <p:sp>
        <p:nvSpPr>
          <p:cNvPr id="8" name="TextBox 8"/>
          <p:cNvSpPr txBox="1"/>
          <p:nvPr/>
        </p:nvSpPr>
        <p:spPr>
          <a:xfrm>
            <a:off x="7985654" y="1319893"/>
            <a:ext cx="9794174" cy="896886"/>
          </a:xfrm>
          <a:prstGeom prst="rect">
            <a:avLst/>
          </a:prstGeom>
        </p:spPr>
        <p:txBody>
          <a:bodyPr lIns="0" tIns="0" rIns="0" bIns="0" rtlCol="0" anchor="t">
            <a:spAutoFit/>
          </a:bodyPr>
          <a:lstStyle/>
          <a:p>
            <a:pPr>
              <a:lnSpc>
                <a:spcPts val="2329"/>
              </a:lnSpc>
            </a:pPr>
            <a:r>
              <a:rPr lang="en-US" sz="2588" spc="38" dirty="0">
                <a:solidFill>
                  <a:srgbClr val="191919"/>
                </a:solidFill>
                <a:latin typeface="DM Sans"/>
              </a:rPr>
              <a:t>Countries like China, Guinea-Bissau, Marshall Islands, North Korea and Palau place the highest in sending equal number of participants with respect to gender.</a:t>
            </a:r>
          </a:p>
        </p:txBody>
      </p:sp>
      <p:sp>
        <p:nvSpPr>
          <p:cNvPr id="9" name="TextBox 9"/>
          <p:cNvSpPr txBox="1"/>
          <p:nvPr/>
        </p:nvSpPr>
        <p:spPr>
          <a:xfrm>
            <a:off x="9502430" y="2308952"/>
            <a:ext cx="8417998" cy="452657"/>
          </a:xfrm>
          <a:prstGeom prst="rect">
            <a:avLst/>
          </a:prstGeom>
        </p:spPr>
        <p:txBody>
          <a:bodyPr lIns="0" tIns="0" rIns="0" bIns="0" rtlCol="0" anchor="t">
            <a:spAutoFit/>
          </a:bodyPr>
          <a:lstStyle/>
          <a:p>
            <a:pPr algn="r">
              <a:lnSpc>
                <a:spcPts val="3882"/>
              </a:lnSpc>
            </a:pPr>
            <a:r>
              <a:rPr lang="en-US" sz="2588" spc="38">
                <a:solidFill>
                  <a:srgbClr val="191919"/>
                </a:solidFill>
                <a:latin typeface="DM Sans Bold"/>
              </a:rPr>
              <a:t>Does hosting the Olympics improve Performance?</a:t>
            </a:r>
          </a:p>
        </p:txBody>
      </p:sp>
      <p:sp>
        <p:nvSpPr>
          <p:cNvPr id="10" name="TextBox 10"/>
          <p:cNvSpPr txBox="1"/>
          <p:nvPr/>
        </p:nvSpPr>
        <p:spPr>
          <a:xfrm>
            <a:off x="7922352" y="2837809"/>
            <a:ext cx="9920777" cy="1191828"/>
          </a:xfrm>
          <a:prstGeom prst="rect">
            <a:avLst/>
          </a:prstGeom>
        </p:spPr>
        <p:txBody>
          <a:bodyPr lIns="0" tIns="0" rIns="0" bIns="0" rtlCol="0" anchor="t">
            <a:spAutoFit/>
          </a:bodyPr>
          <a:lstStyle/>
          <a:p>
            <a:pPr>
              <a:lnSpc>
                <a:spcPts val="2329"/>
              </a:lnSpc>
            </a:pPr>
            <a:r>
              <a:rPr lang="en-US" sz="2588" spc="38" dirty="0">
                <a:solidFill>
                  <a:srgbClr val="191919"/>
                </a:solidFill>
                <a:latin typeface="DM Sans"/>
              </a:rPr>
              <a:t>Results imply that, although serving as the host nation can boost performance, it is not guaranteed to win the most medals. Geopolitical, social, and economic </a:t>
            </a:r>
            <a:r>
              <a:rPr lang="en-US" sz="2588" spc="38" dirty="0" err="1">
                <a:solidFill>
                  <a:srgbClr val="191919"/>
                </a:solidFill>
                <a:latin typeface="DM Sans"/>
              </a:rPr>
              <a:t>factors,play</a:t>
            </a:r>
            <a:r>
              <a:rPr lang="en-US" sz="2588" spc="38" dirty="0">
                <a:solidFill>
                  <a:srgbClr val="191919"/>
                </a:solidFill>
                <a:latin typeface="DM Sans"/>
              </a:rPr>
              <a:t> crucial roles in a nation's Olympic success.</a:t>
            </a:r>
          </a:p>
        </p:txBody>
      </p:sp>
      <p:sp>
        <p:nvSpPr>
          <p:cNvPr id="11" name="TextBox 11"/>
          <p:cNvSpPr txBox="1"/>
          <p:nvPr/>
        </p:nvSpPr>
        <p:spPr>
          <a:xfrm>
            <a:off x="9736834" y="4054322"/>
            <a:ext cx="8183593" cy="452657"/>
          </a:xfrm>
          <a:prstGeom prst="rect">
            <a:avLst/>
          </a:prstGeom>
        </p:spPr>
        <p:txBody>
          <a:bodyPr lIns="0" tIns="0" rIns="0" bIns="0" rtlCol="0" anchor="t">
            <a:spAutoFit/>
          </a:bodyPr>
          <a:lstStyle/>
          <a:p>
            <a:pPr algn="r">
              <a:lnSpc>
                <a:spcPts val="3882"/>
              </a:lnSpc>
            </a:pPr>
            <a:r>
              <a:rPr lang="en-US" sz="2588" spc="38">
                <a:solidFill>
                  <a:srgbClr val="191919"/>
                </a:solidFill>
                <a:latin typeface="DM Sans Bold"/>
              </a:rPr>
              <a:t>What is the gender distribution in top countries</a:t>
            </a:r>
          </a:p>
        </p:txBody>
      </p:sp>
      <p:sp>
        <p:nvSpPr>
          <p:cNvPr id="12" name="TextBox 12"/>
          <p:cNvSpPr txBox="1"/>
          <p:nvPr/>
        </p:nvSpPr>
        <p:spPr>
          <a:xfrm>
            <a:off x="8162494" y="4583179"/>
            <a:ext cx="9617334" cy="1191828"/>
          </a:xfrm>
          <a:prstGeom prst="rect">
            <a:avLst/>
          </a:prstGeom>
        </p:spPr>
        <p:txBody>
          <a:bodyPr lIns="0" tIns="0" rIns="0" bIns="0" rtlCol="0" anchor="t">
            <a:spAutoFit/>
          </a:bodyPr>
          <a:lstStyle/>
          <a:p>
            <a:pPr>
              <a:lnSpc>
                <a:spcPts val="2329"/>
              </a:lnSpc>
            </a:pPr>
            <a:r>
              <a:rPr lang="en-US" sz="2588" spc="38" dirty="0">
                <a:solidFill>
                  <a:srgbClr val="191919"/>
                </a:solidFill>
                <a:latin typeface="DM Sans"/>
              </a:rPr>
              <a:t>Even if the number of women participating has grown over time, leading nations like the USA and Japan can send in a higher number of female participants, setting an example for society. </a:t>
            </a:r>
          </a:p>
        </p:txBody>
      </p:sp>
      <p:sp>
        <p:nvSpPr>
          <p:cNvPr id="13" name="TextBox 13"/>
          <p:cNvSpPr txBox="1"/>
          <p:nvPr/>
        </p:nvSpPr>
        <p:spPr>
          <a:xfrm>
            <a:off x="228600" y="5761845"/>
            <a:ext cx="5024617" cy="679461"/>
          </a:xfrm>
          <a:prstGeom prst="rect">
            <a:avLst/>
          </a:prstGeom>
        </p:spPr>
        <p:txBody>
          <a:bodyPr lIns="0" tIns="0" rIns="0" bIns="0" rtlCol="0" anchor="t">
            <a:spAutoFit/>
          </a:bodyPr>
          <a:lstStyle/>
          <a:p>
            <a:pPr>
              <a:lnSpc>
                <a:spcPts val="5599"/>
              </a:lnSpc>
              <a:spcBef>
                <a:spcPct val="0"/>
              </a:spcBef>
            </a:pPr>
            <a:r>
              <a:rPr lang="en-US" sz="3999" dirty="0">
                <a:solidFill>
                  <a:srgbClr val="004AAD"/>
                </a:solidFill>
                <a:latin typeface="TT Hoves Bold"/>
              </a:rPr>
              <a:t>Predictive Analysis</a:t>
            </a:r>
          </a:p>
        </p:txBody>
      </p:sp>
      <p:grpSp>
        <p:nvGrpSpPr>
          <p:cNvPr id="14" name="Group 14"/>
          <p:cNvGrpSpPr/>
          <p:nvPr/>
        </p:nvGrpSpPr>
        <p:grpSpPr>
          <a:xfrm rot="-10800000">
            <a:off x="13286187" y="7306945"/>
            <a:ext cx="1118916" cy="1196164"/>
            <a:chOff x="0" y="0"/>
            <a:chExt cx="1491888" cy="1594886"/>
          </a:xfrm>
        </p:grpSpPr>
        <p:sp>
          <p:nvSpPr>
            <p:cNvPr id="15" name="Freeform 15"/>
            <p:cNvSpPr/>
            <p:nvPr/>
          </p:nvSpPr>
          <p:spPr>
            <a:xfrm rot="-5400000">
              <a:off x="271252" y="374250"/>
              <a:ext cx="949383" cy="1491888"/>
            </a:xfrm>
            <a:custGeom>
              <a:avLst/>
              <a:gdLst/>
              <a:ahLst/>
              <a:cxnLst/>
              <a:rect l="l" t="t" r="r" b="b"/>
              <a:pathLst>
                <a:path w="949383" h="1491888">
                  <a:moveTo>
                    <a:pt x="0" y="0"/>
                  </a:moveTo>
                  <a:lnTo>
                    <a:pt x="949384" y="0"/>
                  </a:lnTo>
                  <a:lnTo>
                    <a:pt x="949384" y="1491888"/>
                  </a:lnTo>
                  <a:lnTo>
                    <a:pt x="0" y="14918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a:off x="271252" y="-271252"/>
              <a:ext cx="949383" cy="1491888"/>
            </a:xfrm>
            <a:custGeom>
              <a:avLst/>
              <a:gdLst/>
              <a:ahLst/>
              <a:cxnLst/>
              <a:rect l="l" t="t" r="r" b="b"/>
              <a:pathLst>
                <a:path w="949383" h="1491888">
                  <a:moveTo>
                    <a:pt x="0" y="0"/>
                  </a:moveTo>
                  <a:lnTo>
                    <a:pt x="949384" y="0"/>
                  </a:lnTo>
                  <a:lnTo>
                    <a:pt x="949384" y="1491888"/>
                  </a:lnTo>
                  <a:lnTo>
                    <a:pt x="0" y="14918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7" name="TextBox 17"/>
          <p:cNvSpPr txBox="1"/>
          <p:nvPr/>
        </p:nvSpPr>
        <p:spPr>
          <a:xfrm>
            <a:off x="228600" y="6730583"/>
            <a:ext cx="9617334" cy="2085764"/>
          </a:xfrm>
          <a:prstGeom prst="rect">
            <a:avLst/>
          </a:prstGeom>
        </p:spPr>
        <p:txBody>
          <a:bodyPr lIns="0" tIns="0" rIns="0" bIns="0" rtlCol="0" anchor="t">
            <a:spAutoFit/>
          </a:bodyPr>
          <a:lstStyle/>
          <a:p>
            <a:pPr>
              <a:lnSpc>
                <a:spcPts val="2329"/>
              </a:lnSpc>
            </a:pPr>
            <a:r>
              <a:rPr lang="en-US" sz="2588" spc="38" dirty="0">
                <a:solidFill>
                  <a:srgbClr val="191919"/>
                </a:solidFill>
                <a:latin typeface="DM Sans"/>
              </a:rPr>
              <a:t>Developed a model for predicting the medal tally for sports and which has a higher chance of winning.</a:t>
            </a:r>
          </a:p>
          <a:p>
            <a:pPr>
              <a:lnSpc>
                <a:spcPts val="2329"/>
              </a:lnSpc>
            </a:pPr>
            <a:endParaRPr lang="en-US" sz="2588" spc="38" dirty="0">
              <a:solidFill>
                <a:srgbClr val="191919"/>
              </a:solidFill>
              <a:latin typeface="DM Sans"/>
            </a:endParaRPr>
          </a:p>
          <a:p>
            <a:pPr>
              <a:lnSpc>
                <a:spcPts val="2329"/>
              </a:lnSpc>
            </a:pPr>
            <a:r>
              <a:rPr lang="en-US" sz="2588" spc="38" dirty="0">
                <a:solidFill>
                  <a:srgbClr val="191919"/>
                </a:solidFill>
                <a:latin typeface="DM Sans"/>
              </a:rPr>
              <a:t>The prediction part is up for future scope and also some of the other models we can develop in the future are predicting the sport an athlete plays by considering some relevant features like height and weight of </a:t>
            </a:r>
            <a:r>
              <a:rPr lang="en-US" sz="2588" spc="38">
                <a:solidFill>
                  <a:srgbClr val="191919"/>
                </a:solidFill>
                <a:latin typeface="DM Sans"/>
              </a:rPr>
              <a:t>an Athlete</a:t>
            </a:r>
            <a:r>
              <a:rPr lang="en-US" sz="2588" spc="38" dirty="0">
                <a:solidFill>
                  <a:srgbClr val="191919"/>
                </a:solidFill>
                <a:latin typeface="DM Sans"/>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961476" y="-8010595"/>
            <a:ext cx="2365049" cy="18288002"/>
            <a:chOff x="0" y="0"/>
            <a:chExt cx="1008079" cy="8301484"/>
          </a:xfrm>
        </p:grpSpPr>
        <p:sp>
          <p:nvSpPr>
            <p:cNvPr id="3" name="Freeform 3"/>
            <p:cNvSpPr/>
            <p:nvPr/>
          </p:nvSpPr>
          <p:spPr>
            <a:xfrm>
              <a:off x="0" y="0"/>
              <a:ext cx="1008079" cy="8301484"/>
            </a:xfrm>
            <a:custGeom>
              <a:avLst/>
              <a:gdLst/>
              <a:ahLst/>
              <a:cxnLst/>
              <a:rect l="l" t="t" r="r" b="b"/>
              <a:pathLst>
                <a:path w="1008079" h="8301484">
                  <a:moveTo>
                    <a:pt x="0" y="0"/>
                  </a:moveTo>
                  <a:lnTo>
                    <a:pt x="1008079" y="0"/>
                  </a:lnTo>
                  <a:lnTo>
                    <a:pt x="1008079" y="8301484"/>
                  </a:lnTo>
                  <a:lnTo>
                    <a:pt x="0" y="8301484"/>
                  </a:lnTo>
                  <a:close/>
                </a:path>
              </a:pathLst>
            </a:custGeom>
            <a:solidFill>
              <a:srgbClr val="004AAD"/>
            </a:solidFill>
          </p:spPr>
        </p:sp>
        <p:sp>
          <p:nvSpPr>
            <p:cNvPr id="4" name="TextBox 4"/>
            <p:cNvSpPr txBox="1"/>
            <p:nvPr/>
          </p:nvSpPr>
          <p:spPr>
            <a:xfrm>
              <a:off x="0" y="-95250"/>
              <a:ext cx="1008079" cy="8396734"/>
            </a:xfrm>
            <a:prstGeom prst="rect">
              <a:avLst/>
            </a:prstGeom>
          </p:spPr>
          <p:txBody>
            <a:bodyPr lIns="50800" tIns="50800" rIns="50800" bIns="50800" rtlCol="0" anchor="ctr"/>
            <a:lstStyle/>
            <a:p>
              <a:pPr algn="ctr">
                <a:lnSpc>
                  <a:spcPts val="3213"/>
                </a:lnSpc>
              </a:pPr>
              <a:endParaRPr/>
            </a:p>
          </p:txBody>
        </p:sp>
      </p:grpSp>
      <p:sp>
        <p:nvSpPr>
          <p:cNvPr id="5" name="AutoShape 5"/>
          <p:cNvSpPr/>
          <p:nvPr/>
        </p:nvSpPr>
        <p:spPr>
          <a:xfrm flipH="1">
            <a:off x="2970614" y="4869130"/>
            <a:ext cx="0" cy="897410"/>
          </a:xfrm>
          <a:prstGeom prst="line">
            <a:avLst/>
          </a:prstGeom>
          <a:ln w="38100" cap="flat">
            <a:solidFill>
              <a:srgbClr val="000000"/>
            </a:solidFill>
            <a:prstDash val="solid"/>
            <a:headEnd type="none" w="sm" len="sm"/>
            <a:tailEnd type="none" w="sm" len="sm"/>
          </a:ln>
        </p:spPr>
      </p:sp>
      <p:sp>
        <p:nvSpPr>
          <p:cNvPr id="6" name="AutoShape 6"/>
          <p:cNvSpPr/>
          <p:nvPr/>
        </p:nvSpPr>
        <p:spPr>
          <a:xfrm flipH="1">
            <a:off x="6915200" y="4869130"/>
            <a:ext cx="0" cy="897410"/>
          </a:xfrm>
          <a:prstGeom prst="line">
            <a:avLst/>
          </a:prstGeom>
          <a:ln w="38100" cap="flat">
            <a:solidFill>
              <a:srgbClr val="000000"/>
            </a:solidFill>
            <a:prstDash val="solid"/>
            <a:headEnd type="none" w="sm" len="sm"/>
            <a:tailEnd type="none" w="sm" len="sm"/>
          </a:ln>
        </p:spPr>
      </p:sp>
      <p:sp>
        <p:nvSpPr>
          <p:cNvPr id="7" name="AutoShape 7"/>
          <p:cNvSpPr/>
          <p:nvPr/>
        </p:nvSpPr>
        <p:spPr>
          <a:xfrm flipH="1">
            <a:off x="10928641" y="4869130"/>
            <a:ext cx="0" cy="897410"/>
          </a:xfrm>
          <a:prstGeom prst="line">
            <a:avLst/>
          </a:prstGeom>
          <a:ln w="38100" cap="flat">
            <a:solidFill>
              <a:srgbClr val="000000"/>
            </a:solidFill>
            <a:prstDash val="solid"/>
            <a:headEnd type="none" w="sm" len="sm"/>
            <a:tailEnd type="none" w="sm" len="sm"/>
          </a:ln>
        </p:spPr>
      </p:sp>
      <p:sp>
        <p:nvSpPr>
          <p:cNvPr id="8" name="AutoShape 8"/>
          <p:cNvSpPr/>
          <p:nvPr/>
        </p:nvSpPr>
        <p:spPr>
          <a:xfrm flipH="1">
            <a:off x="14892468" y="4869130"/>
            <a:ext cx="0" cy="897410"/>
          </a:xfrm>
          <a:prstGeom prst="line">
            <a:avLst/>
          </a:prstGeom>
          <a:ln w="38100" cap="flat">
            <a:solidFill>
              <a:srgbClr val="000000"/>
            </a:solidFill>
            <a:prstDash val="solid"/>
            <a:headEnd type="none" w="sm" len="sm"/>
            <a:tailEnd type="none" w="sm" len="sm"/>
          </a:ln>
        </p:spPr>
      </p:sp>
      <p:sp>
        <p:nvSpPr>
          <p:cNvPr id="9" name="AutoShape 9"/>
          <p:cNvSpPr/>
          <p:nvPr/>
        </p:nvSpPr>
        <p:spPr>
          <a:xfrm flipV="1">
            <a:off x="916897" y="5747489"/>
            <a:ext cx="16210085" cy="0"/>
          </a:xfrm>
          <a:prstGeom prst="line">
            <a:avLst/>
          </a:prstGeom>
          <a:ln w="38100" cap="flat">
            <a:solidFill>
              <a:srgbClr val="000000"/>
            </a:solidFill>
            <a:prstDash val="solid"/>
            <a:headEnd type="oval" w="lg" len="lg"/>
            <a:tailEnd type="oval" w="lg" len="lg"/>
          </a:ln>
        </p:spPr>
      </p:sp>
      <p:sp>
        <p:nvSpPr>
          <p:cNvPr id="10" name="TextBox 10"/>
          <p:cNvSpPr txBox="1"/>
          <p:nvPr/>
        </p:nvSpPr>
        <p:spPr>
          <a:xfrm>
            <a:off x="3244164" y="892061"/>
            <a:ext cx="11799672" cy="1161671"/>
          </a:xfrm>
          <a:prstGeom prst="rect">
            <a:avLst/>
          </a:prstGeom>
        </p:spPr>
        <p:txBody>
          <a:bodyPr lIns="0" tIns="0" rIns="0" bIns="0" rtlCol="0" anchor="t">
            <a:spAutoFit/>
          </a:bodyPr>
          <a:lstStyle/>
          <a:p>
            <a:pPr marL="0" lvl="0" indent="0" algn="ctr">
              <a:lnSpc>
                <a:spcPts val="9042"/>
              </a:lnSpc>
              <a:spcBef>
                <a:spcPct val="0"/>
              </a:spcBef>
            </a:pPr>
            <a:r>
              <a:rPr lang="en-US" sz="8220" dirty="0">
                <a:solidFill>
                  <a:srgbClr val="FFFFFF"/>
                </a:solidFill>
                <a:latin typeface="TT Hoves Bold"/>
              </a:rPr>
              <a:t>CHALLENGES FACED</a:t>
            </a:r>
          </a:p>
        </p:txBody>
      </p:sp>
      <p:sp>
        <p:nvSpPr>
          <p:cNvPr id="11" name="TextBox 11"/>
          <p:cNvSpPr txBox="1"/>
          <p:nvPr/>
        </p:nvSpPr>
        <p:spPr>
          <a:xfrm>
            <a:off x="404115" y="6827941"/>
            <a:ext cx="4685922" cy="1773812"/>
          </a:xfrm>
          <a:prstGeom prst="rect">
            <a:avLst/>
          </a:prstGeom>
        </p:spPr>
        <p:txBody>
          <a:bodyPr lIns="0" tIns="0" rIns="0" bIns="0" rtlCol="0" anchor="t">
            <a:spAutoFit/>
          </a:bodyPr>
          <a:lstStyle/>
          <a:p>
            <a:pPr marL="0" lvl="0" indent="0" algn="ctr">
              <a:lnSpc>
                <a:spcPts val="3555"/>
              </a:lnSpc>
              <a:spcBef>
                <a:spcPct val="0"/>
              </a:spcBef>
            </a:pPr>
            <a:r>
              <a:rPr lang="en-US" sz="2539" spc="-76" dirty="0">
                <a:solidFill>
                  <a:srgbClr val="000000"/>
                </a:solidFill>
                <a:latin typeface="DM Sans"/>
              </a:rPr>
              <a:t>Choosing the right imputation method to fill in the missing values and handling duplicate values</a:t>
            </a:r>
          </a:p>
        </p:txBody>
      </p:sp>
      <p:sp>
        <p:nvSpPr>
          <p:cNvPr id="12" name="TextBox 12"/>
          <p:cNvSpPr txBox="1"/>
          <p:nvPr/>
        </p:nvSpPr>
        <p:spPr>
          <a:xfrm>
            <a:off x="5090037" y="6632999"/>
            <a:ext cx="3887436" cy="2274532"/>
          </a:xfrm>
          <a:prstGeom prst="rect">
            <a:avLst/>
          </a:prstGeom>
        </p:spPr>
        <p:txBody>
          <a:bodyPr lIns="0" tIns="0" rIns="0" bIns="0" rtlCol="0" anchor="t">
            <a:spAutoFit/>
          </a:bodyPr>
          <a:lstStyle/>
          <a:p>
            <a:pPr marL="0" lvl="0" indent="0" algn="ctr">
              <a:lnSpc>
                <a:spcPts val="3625"/>
              </a:lnSpc>
              <a:spcBef>
                <a:spcPct val="0"/>
              </a:spcBef>
            </a:pPr>
            <a:r>
              <a:rPr lang="en-US" sz="2589" spc="-77">
                <a:solidFill>
                  <a:srgbClr val="000000"/>
                </a:solidFill>
                <a:latin typeface="DM Sans"/>
              </a:rPr>
              <a:t>Managing and analyzing large and complex data is challenging as it requires careful choice of computational techniques.</a:t>
            </a:r>
          </a:p>
        </p:txBody>
      </p:sp>
      <p:sp>
        <p:nvSpPr>
          <p:cNvPr id="13" name="TextBox 13"/>
          <p:cNvSpPr txBox="1"/>
          <p:nvPr/>
        </p:nvSpPr>
        <p:spPr>
          <a:xfrm>
            <a:off x="13072384" y="6580928"/>
            <a:ext cx="4777051" cy="2267839"/>
          </a:xfrm>
          <a:prstGeom prst="rect">
            <a:avLst/>
          </a:prstGeom>
        </p:spPr>
        <p:txBody>
          <a:bodyPr lIns="0" tIns="0" rIns="0" bIns="0" rtlCol="0" anchor="t">
            <a:spAutoFit/>
          </a:bodyPr>
          <a:lstStyle/>
          <a:p>
            <a:pPr marL="0" lvl="0" indent="0" algn="ctr">
              <a:lnSpc>
                <a:spcPts val="3626"/>
              </a:lnSpc>
              <a:spcBef>
                <a:spcPct val="0"/>
              </a:spcBef>
            </a:pPr>
            <a:r>
              <a:rPr lang="en-US" sz="2590" spc="-77">
                <a:solidFill>
                  <a:srgbClr val="000000"/>
                </a:solidFill>
                <a:latin typeface="DM Sans"/>
              </a:rPr>
              <a:t>Interpreting Olympic data requires understanding sports dynamics, historical events, and sociopolitical factors, which can be complex.</a:t>
            </a:r>
          </a:p>
        </p:txBody>
      </p:sp>
      <p:sp>
        <p:nvSpPr>
          <p:cNvPr id="14" name="TextBox 14"/>
          <p:cNvSpPr txBox="1"/>
          <p:nvPr/>
        </p:nvSpPr>
        <p:spPr>
          <a:xfrm>
            <a:off x="916897" y="6086532"/>
            <a:ext cx="3582636" cy="344805"/>
          </a:xfrm>
          <a:prstGeom prst="rect">
            <a:avLst/>
          </a:prstGeom>
        </p:spPr>
        <p:txBody>
          <a:bodyPr lIns="0" tIns="0" rIns="0" bIns="0" rtlCol="0" anchor="t">
            <a:spAutoFit/>
          </a:bodyPr>
          <a:lstStyle/>
          <a:p>
            <a:pPr marL="0" lvl="0" indent="0" algn="ctr">
              <a:lnSpc>
                <a:spcPts val="2640"/>
              </a:lnSpc>
              <a:spcBef>
                <a:spcPct val="0"/>
              </a:spcBef>
            </a:pPr>
            <a:r>
              <a:rPr lang="en-US" sz="2400" dirty="0">
                <a:solidFill>
                  <a:srgbClr val="000000"/>
                </a:solidFill>
                <a:latin typeface="Oswald Bold"/>
              </a:rPr>
              <a:t>DATA CLEANING</a:t>
            </a:r>
          </a:p>
        </p:txBody>
      </p:sp>
      <p:sp>
        <p:nvSpPr>
          <p:cNvPr id="15" name="TextBox 15"/>
          <p:cNvSpPr txBox="1"/>
          <p:nvPr/>
        </p:nvSpPr>
        <p:spPr>
          <a:xfrm>
            <a:off x="9389943" y="6062535"/>
            <a:ext cx="3582636" cy="341144"/>
          </a:xfrm>
          <a:prstGeom prst="rect">
            <a:avLst/>
          </a:prstGeom>
        </p:spPr>
        <p:txBody>
          <a:bodyPr lIns="0" tIns="0" rIns="0" bIns="0" rtlCol="0" anchor="t">
            <a:spAutoFit/>
          </a:bodyPr>
          <a:lstStyle/>
          <a:p>
            <a:pPr marL="0" lvl="0" indent="0" algn="ctr">
              <a:lnSpc>
                <a:spcPts val="2639"/>
              </a:lnSpc>
              <a:spcBef>
                <a:spcPct val="0"/>
              </a:spcBef>
            </a:pPr>
            <a:r>
              <a:rPr lang="en-US" sz="2399">
                <a:solidFill>
                  <a:srgbClr val="000000"/>
                </a:solidFill>
                <a:latin typeface="Oswald Bold"/>
              </a:rPr>
              <a:t>TEMPORAL DISCONTINUITY</a:t>
            </a:r>
          </a:p>
        </p:txBody>
      </p:sp>
      <p:sp>
        <p:nvSpPr>
          <p:cNvPr id="16" name="TextBox 16"/>
          <p:cNvSpPr txBox="1"/>
          <p:nvPr/>
        </p:nvSpPr>
        <p:spPr>
          <a:xfrm>
            <a:off x="5268938" y="6062535"/>
            <a:ext cx="3582636" cy="341144"/>
          </a:xfrm>
          <a:prstGeom prst="rect">
            <a:avLst/>
          </a:prstGeom>
        </p:spPr>
        <p:txBody>
          <a:bodyPr lIns="0" tIns="0" rIns="0" bIns="0" rtlCol="0" anchor="t">
            <a:spAutoFit/>
          </a:bodyPr>
          <a:lstStyle/>
          <a:p>
            <a:pPr marL="0" lvl="0" indent="0" algn="ctr">
              <a:lnSpc>
                <a:spcPts val="2639"/>
              </a:lnSpc>
              <a:spcBef>
                <a:spcPct val="0"/>
              </a:spcBef>
            </a:pPr>
            <a:r>
              <a:rPr lang="en-US" sz="2399">
                <a:solidFill>
                  <a:srgbClr val="000000"/>
                </a:solidFill>
                <a:latin typeface="Oswald Bold"/>
              </a:rPr>
              <a:t>DATA COMPLEXITY</a:t>
            </a:r>
          </a:p>
        </p:txBody>
      </p:sp>
      <p:sp>
        <p:nvSpPr>
          <p:cNvPr id="17" name="TextBox 17"/>
          <p:cNvSpPr txBox="1"/>
          <p:nvPr/>
        </p:nvSpPr>
        <p:spPr>
          <a:xfrm>
            <a:off x="13210704" y="6062535"/>
            <a:ext cx="4632094" cy="341144"/>
          </a:xfrm>
          <a:prstGeom prst="rect">
            <a:avLst/>
          </a:prstGeom>
        </p:spPr>
        <p:txBody>
          <a:bodyPr lIns="0" tIns="0" rIns="0" bIns="0" rtlCol="0" anchor="t">
            <a:spAutoFit/>
          </a:bodyPr>
          <a:lstStyle/>
          <a:p>
            <a:pPr marL="0" lvl="0" indent="0" algn="ctr">
              <a:lnSpc>
                <a:spcPts val="2639"/>
              </a:lnSpc>
              <a:spcBef>
                <a:spcPct val="0"/>
              </a:spcBef>
            </a:pPr>
            <a:r>
              <a:rPr lang="en-US" sz="2399">
                <a:solidFill>
                  <a:srgbClr val="000000"/>
                </a:solidFill>
                <a:latin typeface="Oswald Bold"/>
              </a:rPr>
              <a:t>INTERPRETATION COMPLEXITY</a:t>
            </a:r>
          </a:p>
        </p:txBody>
      </p:sp>
      <p:sp>
        <p:nvSpPr>
          <p:cNvPr id="18" name="TextBox 18"/>
          <p:cNvSpPr txBox="1"/>
          <p:nvPr/>
        </p:nvSpPr>
        <p:spPr>
          <a:xfrm>
            <a:off x="1915134" y="3356560"/>
            <a:ext cx="2063623" cy="1444388"/>
          </a:xfrm>
          <a:prstGeom prst="rect">
            <a:avLst/>
          </a:prstGeom>
        </p:spPr>
        <p:txBody>
          <a:bodyPr lIns="0" tIns="0" rIns="0" bIns="0" rtlCol="0" anchor="t">
            <a:spAutoFit/>
          </a:bodyPr>
          <a:lstStyle/>
          <a:p>
            <a:pPr algn="ctr">
              <a:lnSpc>
                <a:spcPts val="11116"/>
              </a:lnSpc>
            </a:pPr>
            <a:r>
              <a:rPr lang="en-US" sz="10106">
                <a:solidFill>
                  <a:srgbClr val="000000"/>
                </a:solidFill>
                <a:latin typeface="Oswald Bold"/>
              </a:rPr>
              <a:t>1</a:t>
            </a:r>
          </a:p>
        </p:txBody>
      </p:sp>
      <p:sp>
        <p:nvSpPr>
          <p:cNvPr id="19" name="TextBox 19"/>
          <p:cNvSpPr txBox="1"/>
          <p:nvPr/>
        </p:nvSpPr>
        <p:spPr>
          <a:xfrm>
            <a:off x="5888151" y="3356560"/>
            <a:ext cx="2063623" cy="1444388"/>
          </a:xfrm>
          <a:prstGeom prst="rect">
            <a:avLst/>
          </a:prstGeom>
        </p:spPr>
        <p:txBody>
          <a:bodyPr lIns="0" tIns="0" rIns="0" bIns="0" rtlCol="0" anchor="t">
            <a:spAutoFit/>
          </a:bodyPr>
          <a:lstStyle/>
          <a:p>
            <a:pPr algn="ctr">
              <a:lnSpc>
                <a:spcPts val="11116"/>
              </a:lnSpc>
            </a:pPr>
            <a:r>
              <a:rPr lang="en-US" sz="10106">
                <a:solidFill>
                  <a:srgbClr val="000000"/>
                </a:solidFill>
                <a:latin typeface="Oswald Bold"/>
              </a:rPr>
              <a:t>2</a:t>
            </a:r>
          </a:p>
        </p:txBody>
      </p:sp>
      <p:sp>
        <p:nvSpPr>
          <p:cNvPr id="20" name="TextBox 20"/>
          <p:cNvSpPr txBox="1"/>
          <p:nvPr/>
        </p:nvSpPr>
        <p:spPr>
          <a:xfrm>
            <a:off x="9877780" y="3356560"/>
            <a:ext cx="2063623" cy="1444388"/>
          </a:xfrm>
          <a:prstGeom prst="rect">
            <a:avLst/>
          </a:prstGeom>
        </p:spPr>
        <p:txBody>
          <a:bodyPr lIns="0" tIns="0" rIns="0" bIns="0" rtlCol="0" anchor="t">
            <a:spAutoFit/>
          </a:bodyPr>
          <a:lstStyle/>
          <a:p>
            <a:pPr algn="ctr">
              <a:lnSpc>
                <a:spcPts val="11116"/>
              </a:lnSpc>
            </a:pPr>
            <a:r>
              <a:rPr lang="en-US" sz="10106">
                <a:solidFill>
                  <a:srgbClr val="000000"/>
                </a:solidFill>
                <a:latin typeface="Oswald Bold"/>
              </a:rPr>
              <a:t>3</a:t>
            </a:r>
          </a:p>
        </p:txBody>
      </p:sp>
      <p:sp>
        <p:nvSpPr>
          <p:cNvPr id="21" name="TextBox 21"/>
          <p:cNvSpPr txBox="1"/>
          <p:nvPr/>
        </p:nvSpPr>
        <p:spPr>
          <a:xfrm>
            <a:off x="13814468" y="3356560"/>
            <a:ext cx="2063623" cy="1444388"/>
          </a:xfrm>
          <a:prstGeom prst="rect">
            <a:avLst/>
          </a:prstGeom>
        </p:spPr>
        <p:txBody>
          <a:bodyPr lIns="0" tIns="0" rIns="0" bIns="0" rtlCol="0" anchor="t">
            <a:spAutoFit/>
          </a:bodyPr>
          <a:lstStyle/>
          <a:p>
            <a:pPr algn="ctr">
              <a:lnSpc>
                <a:spcPts val="11116"/>
              </a:lnSpc>
            </a:pPr>
            <a:r>
              <a:rPr lang="en-US" sz="10106">
                <a:solidFill>
                  <a:srgbClr val="000000"/>
                </a:solidFill>
                <a:latin typeface="Oswald Bold"/>
              </a:rPr>
              <a:t>4</a:t>
            </a:r>
          </a:p>
        </p:txBody>
      </p:sp>
      <p:sp>
        <p:nvSpPr>
          <p:cNvPr id="22" name="TextBox 22"/>
          <p:cNvSpPr txBox="1"/>
          <p:nvPr/>
        </p:nvSpPr>
        <p:spPr>
          <a:xfrm>
            <a:off x="9003973" y="6613229"/>
            <a:ext cx="4039836" cy="1965829"/>
          </a:xfrm>
          <a:prstGeom prst="rect">
            <a:avLst/>
          </a:prstGeom>
        </p:spPr>
        <p:txBody>
          <a:bodyPr lIns="0" tIns="0" rIns="0" bIns="0" rtlCol="0" anchor="t">
            <a:spAutoFit/>
          </a:bodyPr>
          <a:lstStyle/>
          <a:p>
            <a:pPr marL="0" lvl="0" indent="0" algn="ctr">
              <a:lnSpc>
                <a:spcPts val="3913"/>
              </a:lnSpc>
              <a:spcBef>
                <a:spcPct val="0"/>
              </a:spcBef>
            </a:pPr>
            <a:r>
              <a:rPr lang="en-US" sz="2795" spc="-83">
                <a:solidFill>
                  <a:srgbClr val="000000"/>
                </a:solidFill>
                <a:latin typeface="DM Sans"/>
              </a:rPr>
              <a:t>The intermittent occurrence of Olympics introduces challenges in trend identification.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77354" y="677354"/>
            <a:ext cx="3685615" cy="2330906"/>
            <a:chOff x="0" y="0"/>
            <a:chExt cx="15430965" cy="9759058"/>
          </a:xfrm>
        </p:grpSpPr>
        <p:sp>
          <p:nvSpPr>
            <p:cNvPr id="3" name="Freeform 3"/>
            <p:cNvSpPr/>
            <p:nvPr/>
          </p:nvSpPr>
          <p:spPr>
            <a:xfrm>
              <a:off x="0" y="0"/>
              <a:ext cx="15430965" cy="9759059"/>
            </a:xfrm>
            <a:custGeom>
              <a:avLst/>
              <a:gdLst/>
              <a:ahLst/>
              <a:cxnLst/>
              <a:rect l="l" t="t" r="r" b="b"/>
              <a:pathLst>
                <a:path w="15430965" h="9759059">
                  <a:moveTo>
                    <a:pt x="15430965" y="9759059"/>
                  </a:moveTo>
                  <a:lnTo>
                    <a:pt x="0" y="9759059"/>
                  </a:lnTo>
                  <a:lnTo>
                    <a:pt x="0" y="0"/>
                  </a:lnTo>
                  <a:lnTo>
                    <a:pt x="15430965" y="9759059"/>
                  </a:lnTo>
                  <a:close/>
                </a:path>
              </a:pathLst>
            </a:custGeom>
            <a:solidFill>
              <a:srgbClr val="004AAD"/>
            </a:solidFill>
          </p:spPr>
        </p:sp>
      </p:grpSp>
      <p:grpSp>
        <p:nvGrpSpPr>
          <p:cNvPr id="4" name="Group 4"/>
          <p:cNvGrpSpPr/>
          <p:nvPr/>
        </p:nvGrpSpPr>
        <p:grpSpPr>
          <a:xfrm rot="-5400000">
            <a:off x="14833304" y="6832304"/>
            <a:ext cx="4232572" cy="2676820"/>
            <a:chOff x="0" y="0"/>
            <a:chExt cx="15430965" cy="9759058"/>
          </a:xfrm>
        </p:grpSpPr>
        <p:sp>
          <p:nvSpPr>
            <p:cNvPr id="5" name="Freeform 5"/>
            <p:cNvSpPr/>
            <p:nvPr/>
          </p:nvSpPr>
          <p:spPr>
            <a:xfrm>
              <a:off x="0" y="0"/>
              <a:ext cx="15430965" cy="9759059"/>
            </a:xfrm>
            <a:custGeom>
              <a:avLst/>
              <a:gdLst/>
              <a:ahLst/>
              <a:cxnLst/>
              <a:rect l="l" t="t" r="r" b="b"/>
              <a:pathLst>
                <a:path w="15430965" h="9759059">
                  <a:moveTo>
                    <a:pt x="15430965" y="9759059"/>
                  </a:moveTo>
                  <a:lnTo>
                    <a:pt x="0" y="9759059"/>
                  </a:lnTo>
                  <a:lnTo>
                    <a:pt x="0" y="0"/>
                  </a:lnTo>
                  <a:lnTo>
                    <a:pt x="15430965" y="9759059"/>
                  </a:lnTo>
                  <a:close/>
                </a:path>
              </a:pathLst>
            </a:custGeom>
            <a:solidFill>
              <a:srgbClr val="004AAD"/>
            </a:solidFill>
          </p:spPr>
        </p:sp>
      </p:grpSp>
      <p:sp>
        <p:nvSpPr>
          <p:cNvPr id="6" name="TextBox 6"/>
          <p:cNvSpPr txBox="1"/>
          <p:nvPr/>
        </p:nvSpPr>
        <p:spPr>
          <a:xfrm>
            <a:off x="2330906" y="365106"/>
            <a:ext cx="5032788" cy="663594"/>
          </a:xfrm>
          <a:prstGeom prst="rect">
            <a:avLst/>
          </a:prstGeom>
        </p:spPr>
        <p:txBody>
          <a:bodyPr lIns="0" tIns="0" rIns="0" bIns="0" rtlCol="0" anchor="t">
            <a:spAutoFit/>
          </a:bodyPr>
          <a:lstStyle/>
          <a:p>
            <a:pPr marL="0" lvl="0" indent="0" algn="l">
              <a:lnSpc>
                <a:spcPts val="4900"/>
              </a:lnSpc>
              <a:spcBef>
                <a:spcPct val="0"/>
              </a:spcBef>
            </a:pPr>
            <a:r>
              <a:rPr lang="en-US" sz="5000" dirty="0">
                <a:solidFill>
                  <a:srgbClr val="000000"/>
                </a:solidFill>
                <a:latin typeface="TT Hoves Bold"/>
              </a:rPr>
              <a:t>Connect with us</a:t>
            </a:r>
          </a:p>
        </p:txBody>
      </p:sp>
      <p:sp>
        <p:nvSpPr>
          <p:cNvPr id="7" name="Freeform 7"/>
          <p:cNvSpPr/>
          <p:nvPr/>
        </p:nvSpPr>
        <p:spPr>
          <a:xfrm flipH="1">
            <a:off x="15011400" y="7753213"/>
            <a:ext cx="3305059" cy="2517854"/>
          </a:xfrm>
          <a:custGeom>
            <a:avLst/>
            <a:gdLst/>
            <a:ahLst/>
            <a:cxnLst/>
            <a:rect l="l" t="t" r="r" b="b"/>
            <a:pathLst>
              <a:path w="3305059" h="2517854">
                <a:moveTo>
                  <a:pt x="3305060" y="0"/>
                </a:moveTo>
                <a:lnTo>
                  <a:pt x="0" y="0"/>
                </a:lnTo>
                <a:lnTo>
                  <a:pt x="0" y="2517854"/>
                </a:lnTo>
                <a:lnTo>
                  <a:pt x="3305060" y="2517854"/>
                </a:lnTo>
                <a:lnTo>
                  <a:pt x="330506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512539" y="1697496"/>
            <a:ext cx="16402867" cy="1022482"/>
          </a:xfrm>
          <a:prstGeom prst="rect">
            <a:avLst/>
          </a:prstGeom>
        </p:spPr>
        <p:txBody>
          <a:bodyPr lIns="0" tIns="0" rIns="0" bIns="0" rtlCol="0" anchor="t">
            <a:spAutoFit/>
          </a:bodyPr>
          <a:lstStyle/>
          <a:p>
            <a:pPr marL="760123" lvl="1" indent="-380061">
              <a:lnSpc>
                <a:spcPts val="4048"/>
              </a:lnSpc>
              <a:buFont typeface="Arial"/>
              <a:buChar char="•"/>
            </a:pPr>
            <a:r>
              <a:rPr lang="en-US" sz="3520" spc="88" dirty="0">
                <a:solidFill>
                  <a:srgbClr val="000000"/>
                </a:solidFill>
                <a:latin typeface="DM Sans"/>
              </a:rPr>
              <a:t>HITHA CHOUDHARY G - </a:t>
            </a:r>
            <a:r>
              <a:rPr lang="en-US" sz="3520" u="sng" spc="88" dirty="0">
                <a:solidFill>
                  <a:srgbClr val="000000"/>
                </a:solidFill>
                <a:latin typeface="DM Sans"/>
                <a:hlinkClick r:id="rId4" tooltip="https://www.linkedin.com/in/hitha-choudhary-g-7345372a3/"/>
              </a:rPr>
              <a:t>HTTPS://WWW.LINKEDIN.COM/IN/HITHA-CHOUDHARY-G-7345372A3/</a:t>
            </a:r>
          </a:p>
        </p:txBody>
      </p:sp>
      <p:sp>
        <p:nvSpPr>
          <p:cNvPr id="9" name="TextBox 9"/>
          <p:cNvSpPr txBox="1"/>
          <p:nvPr/>
        </p:nvSpPr>
        <p:spPr>
          <a:xfrm>
            <a:off x="1512539" y="3035868"/>
            <a:ext cx="16402867" cy="1022482"/>
          </a:xfrm>
          <a:prstGeom prst="rect">
            <a:avLst/>
          </a:prstGeom>
        </p:spPr>
        <p:txBody>
          <a:bodyPr lIns="0" tIns="0" rIns="0" bIns="0" rtlCol="0" anchor="t">
            <a:spAutoFit/>
          </a:bodyPr>
          <a:lstStyle/>
          <a:p>
            <a:pPr marL="760123" lvl="1" indent="-380061">
              <a:lnSpc>
                <a:spcPts val="4048"/>
              </a:lnSpc>
              <a:buFont typeface="Arial"/>
              <a:buChar char="•"/>
            </a:pPr>
            <a:r>
              <a:rPr lang="en-US" sz="3520" spc="88" dirty="0">
                <a:solidFill>
                  <a:srgbClr val="000000"/>
                </a:solidFill>
                <a:latin typeface="DM Sans"/>
              </a:rPr>
              <a:t>K SHREESHANTH - </a:t>
            </a:r>
            <a:r>
              <a:rPr lang="en-US" sz="3520" u="sng" spc="88" dirty="0">
                <a:solidFill>
                  <a:srgbClr val="000000"/>
                </a:solidFill>
                <a:latin typeface="DM Sans"/>
                <a:hlinkClick r:id="rId5" tooltip="https://www.linkedin.com/in/k-shreesanth-gouda-654537253/"/>
              </a:rPr>
              <a:t>HTTPS://WWW.LINKEDIN.COM/IN/K-SHREESANTH-GOUDA-654537253/</a:t>
            </a:r>
          </a:p>
        </p:txBody>
      </p:sp>
      <p:sp>
        <p:nvSpPr>
          <p:cNvPr id="10" name="TextBox 10"/>
          <p:cNvSpPr txBox="1"/>
          <p:nvPr/>
        </p:nvSpPr>
        <p:spPr>
          <a:xfrm>
            <a:off x="1512539" y="4372675"/>
            <a:ext cx="16402867" cy="1022482"/>
          </a:xfrm>
          <a:prstGeom prst="rect">
            <a:avLst/>
          </a:prstGeom>
        </p:spPr>
        <p:txBody>
          <a:bodyPr lIns="0" tIns="0" rIns="0" bIns="0" rtlCol="0" anchor="t">
            <a:spAutoFit/>
          </a:bodyPr>
          <a:lstStyle/>
          <a:p>
            <a:pPr marL="760123" lvl="1" indent="-380061">
              <a:lnSpc>
                <a:spcPts val="4048"/>
              </a:lnSpc>
              <a:buFont typeface="Arial"/>
              <a:buChar char="•"/>
            </a:pPr>
            <a:r>
              <a:rPr lang="en-US" sz="3520" spc="88">
                <a:solidFill>
                  <a:srgbClr val="000000"/>
                </a:solidFill>
                <a:latin typeface="DM Sans"/>
              </a:rPr>
              <a:t>LAKSHYA SHARMA - </a:t>
            </a:r>
            <a:r>
              <a:rPr lang="en-US" sz="3520" u="sng" spc="88">
                <a:solidFill>
                  <a:srgbClr val="000000"/>
                </a:solidFill>
                <a:latin typeface="DM Sans"/>
                <a:hlinkClick r:id="rId6" tooltip="https://www.linkedin.com/in/lakshyasharma97/"/>
              </a:rPr>
              <a:t>HTTPS://WWW.LINKEDIN.COM/IN/LAKSHYASHARMA97/</a:t>
            </a:r>
          </a:p>
        </p:txBody>
      </p:sp>
      <p:sp>
        <p:nvSpPr>
          <p:cNvPr id="11" name="TextBox 11"/>
          <p:cNvSpPr txBox="1"/>
          <p:nvPr/>
        </p:nvSpPr>
        <p:spPr>
          <a:xfrm>
            <a:off x="546723" y="6392065"/>
            <a:ext cx="4914528" cy="517657"/>
          </a:xfrm>
          <a:prstGeom prst="rect">
            <a:avLst/>
          </a:prstGeom>
        </p:spPr>
        <p:txBody>
          <a:bodyPr lIns="0" tIns="0" rIns="0" bIns="0" rtlCol="0" anchor="t">
            <a:spAutoFit/>
          </a:bodyPr>
          <a:lstStyle/>
          <a:p>
            <a:pPr>
              <a:lnSpc>
                <a:spcPts val="4048"/>
              </a:lnSpc>
            </a:pPr>
            <a:r>
              <a:rPr lang="en-US" sz="3520" spc="88" dirty="0">
                <a:solidFill>
                  <a:srgbClr val="000000"/>
                </a:solidFill>
                <a:latin typeface="DM Sans"/>
              </a:rPr>
              <a:t>GROUP GITHUB REPO: </a:t>
            </a:r>
          </a:p>
        </p:txBody>
      </p:sp>
      <p:sp>
        <p:nvSpPr>
          <p:cNvPr id="12" name="TextBox 12"/>
          <p:cNvSpPr txBox="1"/>
          <p:nvPr/>
        </p:nvSpPr>
        <p:spPr>
          <a:xfrm>
            <a:off x="546723" y="6971634"/>
            <a:ext cx="11714382" cy="1022482"/>
          </a:xfrm>
          <a:prstGeom prst="rect">
            <a:avLst/>
          </a:prstGeom>
        </p:spPr>
        <p:txBody>
          <a:bodyPr lIns="0" tIns="0" rIns="0" bIns="0" rtlCol="0" anchor="t">
            <a:spAutoFit/>
          </a:bodyPr>
          <a:lstStyle/>
          <a:p>
            <a:pPr>
              <a:lnSpc>
                <a:spcPts val="4048"/>
              </a:lnSpc>
            </a:pPr>
            <a:r>
              <a:rPr lang="en-US" sz="3520" u="sng" spc="88">
                <a:solidFill>
                  <a:srgbClr val="000000"/>
                </a:solidFill>
                <a:latin typeface="DM Sans"/>
                <a:hlinkClick r:id="rId7" tooltip="https://github.com/hithachoudhary/Futurense-Internship-Capstone-Project"/>
              </a:rPr>
              <a:t>HTTPS://GITHUB.COM/HITHACHOUDHARY/FUTURENSE-INTERNSHIP-CAPSTONE-PROJECT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flipV="1">
            <a:off x="1028706" y="4514765"/>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1006882" y="4766892"/>
            <a:ext cx="16230600" cy="1053730"/>
          </a:xfrm>
          <a:prstGeom prst="rect">
            <a:avLst/>
          </a:prstGeom>
        </p:spPr>
        <p:txBody>
          <a:bodyPr lIns="0" tIns="0" rIns="0" bIns="0" rtlCol="0" anchor="t">
            <a:spAutoFit/>
          </a:bodyPr>
          <a:lstStyle/>
          <a:p>
            <a:pPr>
              <a:lnSpc>
                <a:spcPts val="2820"/>
              </a:lnSpc>
            </a:pPr>
            <a:r>
              <a:rPr lang="en-US" sz="2014" spc="457" dirty="0">
                <a:solidFill>
                  <a:srgbClr val="2B2C30"/>
                </a:solidFill>
                <a:latin typeface="DM Sans Bold"/>
              </a:rPr>
              <a:t>INSIGHTS HELP IN MAKING DATA-DRIVEN DECISIONS. HERE'S TO MORE EXPLORING, LEARNING, AND UNLOCKING THE SECRETS HIDDEN WITHIN THE DATA AROUND US!!!</a:t>
            </a:r>
          </a:p>
          <a:p>
            <a:pPr>
              <a:lnSpc>
                <a:spcPts val="2820"/>
              </a:lnSpc>
              <a:spcBef>
                <a:spcPct val="0"/>
              </a:spcBef>
            </a:pPr>
            <a:endParaRPr lang="en-US" sz="2014" spc="457" dirty="0">
              <a:solidFill>
                <a:srgbClr val="2B2C30"/>
              </a:solidFill>
              <a:latin typeface="DM Sans Bold"/>
            </a:endParaRPr>
          </a:p>
        </p:txBody>
      </p:sp>
      <p:sp>
        <p:nvSpPr>
          <p:cNvPr id="4" name="TextBox 4"/>
          <p:cNvSpPr txBox="1"/>
          <p:nvPr/>
        </p:nvSpPr>
        <p:spPr>
          <a:xfrm>
            <a:off x="850974" y="2322891"/>
            <a:ext cx="16408332" cy="2093608"/>
          </a:xfrm>
          <a:prstGeom prst="rect">
            <a:avLst/>
          </a:prstGeom>
        </p:spPr>
        <p:txBody>
          <a:bodyPr lIns="0" tIns="0" rIns="0" bIns="0" rtlCol="0" anchor="t">
            <a:spAutoFit/>
          </a:bodyPr>
          <a:lstStyle/>
          <a:p>
            <a:pPr>
              <a:lnSpc>
                <a:spcPts val="15250"/>
              </a:lnSpc>
            </a:pPr>
            <a:r>
              <a:rPr lang="en-US" sz="16758" spc="83" dirty="0">
                <a:solidFill>
                  <a:srgbClr val="2B2C30"/>
                </a:solidFill>
                <a:latin typeface="TT Hoves"/>
              </a:rPr>
              <a:t>Thank you!</a:t>
            </a:r>
          </a:p>
        </p:txBody>
      </p:sp>
      <p:sp>
        <p:nvSpPr>
          <p:cNvPr id="5" name="TextBox 5"/>
          <p:cNvSpPr txBox="1"/>
          <p:nvPr/>
        </p:nvSpPr>
        <p:spPr>
          <a:xfrm>
            <a:off x="14773333" y="8944523"/>
            <a:ext cx="2893424" cy="713279"/>
          </a:xfrm>
          <a:prstGeom prst="rect">
            <a:avLst/>
          </a:prstGeom>
        </p:spPr>
        <p:txBody>
          <a:bodyPr lIns="0" tIns="0" rIns="0" bIns="0" rtlCol="0" anchor="t">
            <a:spAutoFit/>
          </a:bodyPr>
          <a:lstStyle/>
          <a:p>
            <a:pPr>
              <a:lnSpc>
                <a:spcPts val="2717"/>
              </a:lnSpc>
            </a:pPr>
            <a:r>
              <a:rPr lang="en-US" sz="2986" spc="14">
                <a:solidFill>
                  <a:srgbClr val="2B2C30"/>
                </a:solidFill>
                <a:latin typeface="Playfair Display"/>
              </a:rPr>
              <a:t>By Team:</a:t>
            </a:r>
          </a:p>
          <a:p>
            <a:pPr>
              <a:lnSpc>
                <a:spcPts val="2717"/>
              </a:lnSpc>
            </a:pPr>
            <a:r>
              <a:rPr lang="en-US" sz="2986" spc="14">
                <a:solidFill>
                  <a:srgbClr val="2B2C30"/>
                </a:solidFill>
                <a:latin typeface="Playfair Display"/>
              </a:rPr>
              <a:t>Strategy Stars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249143"/>
            <a:ext cx="6201306" cy="2037857"/>
            <a:chOff x="0" y="0"/>
            <a:chExt cx="1288982" cy="423582"/>
          </a:xfrm>
        </p:grpSpPr>
        <p:sp>
          <p:nvSpPr>
            <p:cNvPr id="3" name="Freeform 3"/>
            <p:cNvSpPr/>
            <p:nvPr/>
          </p:nvSpPr>
          <p:spPr>
            <a:xfrm>
              <a:off x="0" y="0"/>
              <a:ext cx="1288982" cy="423582"/>
            </a:xfrm>
            <a:custGeom>
              <a:avLst/>
              <a:gdLst/>
              <a:ahLst/>
              <a:cxnLst/>
              <a:rect l="l" t="t" r="r" b="b"/>
              <a:pathLst>
                <a:path w="1288982" h="423582">
                  <a:moveTo>
                    <a:pt x="203200" y="0"/>
                  </a:moveTo>
                  <a:lnTo>
                    <a:pt x="1288982" y="0"/>
                  </a:lnTo>
                  <a:lnTo>
                    <a:pt x="1085782" y="423582"/>
                  </a:lnTo>
                  <a:lnTo>
                    <a:pt x="0" y="423582"/>
                  </a:lnTo>
                  <a:lnTo>
                    <a:pt x="203200" y="0"/>
                  </a:lnTo>
                  <a:close/>
                </a:path>
              </a:pathLst>
            </a:custGeom>
            <a:solidFill>
              <a:srgbClr val="004AAD"/>
            </a:solidFill>
          </p:spPr>
        </p:sp>
        <p:sp>
          <p:nvSpPr>
            <p:cNvPr id="4" name="TextBox 4"/>
            <p:cNvSpPr txBox="1"/>
            <p:nvPr/>
          </p:nvSpPr>
          <p:spPr>
            <a:xfrm>
              <a:off x="101600" y="-123825"/>
              <a:ext cx="1085782" cy="547407"/>
            </a:xfrm>
            <a:prstGeom prst="rect">
              <a:avLst/>
            </a:prstGeom>
          </p:spPr>
          <p:txBody>
            <a:bodyPr lIns="50800" tIns="50800" rIns="50800" bIns="50800" rtlCol="0" anchor="ctr"/>
            <a:lstStyle/>
            <a:p>
              <a:pPr algn="ctr">
                <a:lnSpc>
                  <a:spcPts val="3299"/>
                </a:lnSpc>
              </a:pPr>
              <a:endParaRPr/>
            </a:p>
          </p:txBody>
        </p:sp>
      </p:grpSp>
      <p:sp>
        <p:nvSpPr>
          <p:cNvPr id="8" name="TextBox 8"/>
          <p:cNvSpPr txBox="1"/>
          <p:nvPr/>
        </p:nvSpPr>
        <p:spPr>
          <a:xfrm>
            <a:off x="5161286" y="5144552"/>
            <a:ext cx="9599772" cy="636401"/>
          </a:xfrm>
          <a:prstGeom prst="rect">
            <a:avLst/>
          </a:prstGeom>
        </p:spPr>
        <p:txBody>
          <a:bodyPr lIns="0" tIns="0" rIns="0" bIns="0" rtlCol="0" anchor="t">
            <a:spAutoFit/>
          </a:bodyPr>
          <a:lstStyle/>
          <a:p>
            <a:pPr marL="911249" lvl="1" indent="-455625" algn="ctr">
              <a:lnSpc>
                <a:spcPts val="4853"/>
              </a:lnSpc>
              <a:buFont typeface="Arial"/>
              <a:buChar char="•"/>
            </a:pPr>
            <a:r>
              <a:rPr lang="en-US" sz="4220" spc="105" dirty="0">
                <a:solidFill>
                  <a:srgbClr val="000000"/>
                </a:solidFill>
                <a:latin typeface="Quattrocento Bold"/>
              </a:rPr>
              <a:t>K SHREESHANTH - 22BTRAD017</a:t>
            </a:r>
          </a:p>
        </p:txBody>
      </p:sp>
      <p:sp>
        <p:nvSpPr>
          <p:cNvPr id="9" name="TextBox 9"/>
          <p:cNvSpPr txBox="1"/>
          <p:nvPr/>
        </p:nvSpPr>
        <p:spPr>
          <a:xfrm>
            <a:off x="6456884" y="6191579"/>
            <a:ext cx="10323207" cy="636401"/>
          </a:xfrm>
          <a:prstGeom prst="rect">
            <a:avLst/>
          </a:prstGeom>
        </p:spPr>
        <p:txBody>
          <a:bodyPr lIns="0" tIns="0" rIns="0" bIns="0" rtlCol="0" anchor="t">
            <a:spAutoFit/>
          </a:bodyPr>
          <a:lstStyle/>
          <a:p>
            <a:pPr marL="911249" lvl="1" indent="-455625" algn="ctr">
              <a:lnSpc>
                <a:spcPts val="4853"/>
              </a:lnSpc>
              <a:buFont typeface="Arial"/>
              <a:buChar char="•"/>
            </a:pPr>
            <a:r>
              <a:rPr lang="en-US" sz="4220" spc="105">
                <a:solidFill>
                  <a:srgbClr val="000000"/>
                </a:solidFill>
                <a:latin typeface="Quattrocento Bold"/>
              </a:rPr>
              <a:t>LAKSHYA SHARMA - 22BTRAD021</a:t>
            </a:r>
          </a:p>
        </p:txBody>
      </p:sp>
      <p:sp>
        <p:nvSpPr>
          <p:cNvPr id="10" name="TextBox 10"/>
          <p:cNvSpPr txBox="1"/>
          <p:nvPr/>
        </p:nvSpPr>
        <p:spPr>
          <a:xfrm>
            <a:off x="3096066" y="4097524"/>
            <a:ext cx="12188792" cy="636401"/>
          </a:xfrm>
          <a:prstGeom prst="rect">
            <a:avLst/>
          </a:prstGeom>
        </p:spPr>
        <p:txBody>
          <a:bodyPr lIns="0" tIns="0" rIns="0" bIns="0" rtlCol="0" anchor="t">
            <a:spAutoFit/>
          </a:bodyPr>
          <a:lstStyle/>
          <a:p>
            <a:pPr marL="911249" lvl="1" indent="-455625">
              <a:lnSpc>
                <a:spcPts val="4853"/>
              </a:lnSpc>
              <a:buFont typeface="Arial"/>
              <a:buChar char="•"/>
            </a:pPr>
            <a:r>
              <a:rPr lang="en-US" sz="4220" spc="105" dirty="0">
                <a:solidFill>
                  <a:srgbClr val="000000"/>
                </a:solidFill>
                <a:latin typeface="Quattrocento Bold"/>
              </a:rPr>
              <a:t>HITHA CHOUDHARY G - 22BTRAD015 </a:t>
            </a:r>
          </a:p>
        </p:txBody>
      </p:sp>
      <p:sp>
        <p:nvSpPr>
          <p:cNvPr id="11" name="TextBox 11"/>
          <p:cNvSpPr txBox="1"/>
          <p:nvPr/>
        </p:nvSpPr>
        <p:spPr>
          <a:xfrm>
            <a:off x="-1041263" y="2350511"/>
            <a:ext cx="13083271" cy="1124723"/>
          </a:xfrm>
          <a:prstGeom prst="rect">
            <a:avLst/>
          </a:prstGeom>
        </p:spPr>
        <p:txBody>
          <a:bodyPr lIns="0" tIns="0" rIns="0" bIns="0" rtlCol="0" anchor="t">
            <a:spAutoFit/>
          </a:bodyPr>
          <a:lstStyle/>
          <a:p>
            <a:pPr algn="ctr">
              <a:lnSpc>
                <a:spcPts val="8764"/>
              </a:lnSpc>
            </a:pPr>
            <a:r>
              <a:rPr lang="en-US" sz="7621" spc="190" dirty="0">
                <a:solidFill>
                  <a:srgbClr val="000000"/>
                </a:solidFill>
                <a:latin typeface="Quattrocento Bold"/>
              </a:rPr>
              <a:t>STRATEGY STARS</a:t>
            </a:r>
          </a:p>
        </p:txBody>
      </p:sp>
      <p:sp>
        <p:nvSpPr>
          <p:cNvPr id="12" name="TextBox 12"/>
          <p:cNvSpPr txBox="1"/>
          <p:nvPr/>
        </p:nvSpPr>
        <p:spPr>
          <a:xfrm>
            <a:off x="6201306" y="395854"/>
            <a:ext cx="11681404" cy="1303791"/>
          </a:xfrm>
          <a:prstGeom prst="rect">
            <a:avLst/>
          </a:prstGeom>
        </p:spPr>
        <p:txBody>
          <a:bodyPr lIns="0" tIns="0" rIns="0" bIns="0" rtlCol="0" anchor="t">
            <a:spAutoFit/>
          </a:bodyPr>
          <a:lstStyle/>
          <a:p>
            <a:pPr algn="r">
              <a:lnSpc>
                <a:spcPts val="10144"/>
              </a:lnSpc>
            </a:pPr>
            <a:r>
              <a:rPr lang="en-US" sz="8821" spc="220" dirty="0">
                <a:solidFill>
                  <a:srgbClr val="000000"/>
                </a:solidFill>
                <a:latin typeface="TT Hoves Bold Italics"/>
              </a:rPr>
              <a:t>MEET OUR TEAM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388326" y="3885033"/>
          <a:ext cx="9096888" cy="6534326"/>
        </p:xfrm>
        <a:graphic>
          <a:graphicData uri="http://schemas.openxmlformats.org/drawingml/2006/table">
            <a:tbl>
              <a:tblPr/>
              <a:tblGrid>
                <a:gridCol w="1854763">
                  <a:extLst>
                    <a:ext uri="{9D8B030D-6E8A-4147-A177-3AD203B41FA5}">
                      <a16:colId xmlns:a16="http://schemas.microsoft.com/office/drawing/2014/main" val="20000"/>
                    </a:ext>
                  </a:extLst>
                </a:gridCol>
                <a:gridCol w="7242125">
                  <a:extLst>
                    <a:ext uri="{9D8B030D-6E8A-4147-A177-3AD203B41FA5}">
                      <a16:colId xmlns:a16="http://schemas.microsoft.com/office/drawing/2014/main" val="20001"/>
                    </a:ext>
                  </a:extLst>
                </a:gridCol>
              </a:tblGrid>
              <a:tr h="1782782">
                <a:tc>
                  <a:txBody>
                    <a:bodyPr/>
                    <a:lstStyle/>
                    <a:p>
                      <a:pPr algn="ctr">
                        <a:lnSpc>
                          <a:spcPts val="4164"/>
                        </a:lnSpc>
                        <a:defRPr/>
                      </a:pPr>
                      <a:r>
                        <a:rPr lang="en-US" sz="2974">
                          <a:solidFill>
                            <a:srgbClr val="004AAD"/>
                          </a:solidFill>
                          <a:latin typeface="Helios Bold"/>
                        </a:rPr>
                        <a:t>1</a:t>
                      </a: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tc>
                  <a:txBody>
                    <a:bodyPr/>
                    <a:lstStyle/>
                    <a:p>
                      <a:pPr algn="l">
                        <a:lnSpc>
                          <a:spcPts val="4164"/>
                        </a:lnSpc>
                        <a:defRPr/>
                      </a:pPr>
                      <a:r>
                        <a:rPr lang="en-US" sz="2974" dirty="0">
                          <a:solidFill>
                            <a:srgbClr val="2A2E3A"/>
                          </a:solidFill>
                          <a:latin typeface="Helios Bold"/>
                        </a:rPr>
                        <a:t>Introduction</a:t>
                      </a:r>
                      <a:endParaRPr lang="en-US" sz="1100" dirty="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0"/>
                  </a:ext>
                </a:extLst>
              </a:tr>
              <a:tr h="1187886">
                <a:tc>
                  <a:txBody>
                    <a:bodyPr/>
                    <a:lstStyle/>
                    <a:p>
                      <a:pPr algn="ctr">
                        <a:lnSpc>
                          <a:spcPts val="4164"/>
                        </a:lnSpc>
                        <a:defRPr/>
                      </a:pPr>
                      <a:r>
                        <a:rPr lang="en-US" sz="2974">
                          <a:solidFill>
                            <a:srgbClr val="004AAD"/>
                          </a:solidFill>
                          <a:latin typeface="Helios Bold"/>
                        </a:rPr>
                        <a:t>2</a:t>
                      </a: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tc>
                  <a:txBody>
                    <a:bodyPr/>
                    <a:lstStyle/>
                    <a:p>
                      <a:pPr algn="l">
                        <a:lnSpc>
                          <a:spcPts val="4164"/>
                        </a:lnSpc>
                        <a:defRPr/>
                      </a:pPr>
                      <a:r>
                        <a:rPr lang="en-US" sz="2974" dirty="0">
                          <a:solidFill>
                            <a:srgbClr val="2A2E3A"/>
                          </a:solidFill>
                          <a:latin typeface="Helios Bold"/>
                        </a:rPr>
                        <a:t>Overview of the Dataset</a:t>
                      </a:r>
                      <a:endParaRPr lang="en-US" sz="1100" dirty="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1"/>
                  </a:ext>
                </a:extLst>
              </a:tr>
              <a:tr h="1187886">
                <a:tc>
                  <a:txBody>
                    <a:bodyPr/>
                    <a:lstStyle/>
                    <a:p>
                      <a:pPr algn="ctr">
                        <a:lnSpc>
                          <a:spcPts val="4164"/>
                        </a:lnSpc>
                        <a:defRPr/>
                      </a:pPr>
                      <a:r>
                        <a:rPr lang="en-US" sz="2974">
                          <a:solidFill>
                            <a:srgbClr val="004AAD"/>
                          </a:solidFill>
                          <a:latin typeface="Helios Bold"/>
                        </a:rPr>
                        <a:t>3</a:t>
                      </a: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tc>
                  <a:txBody>
                    <a:bodyPr/>
                    <a:lstStyle/>
                    <a:p>
                      <a:pPr algn="l">
                        <a:lnSpc>
                          <a:spcPts val="4164"/>
                        </a:lnSpc>
                        <a:defRPr/>
                      </a:pPr>
                      <a:r>
                        <a:rPr lang="en-US" sz="2974">
                          <a:solidFill>
                            <a:srgbClr val="2A2E3A"/>
                          </a:solidFill>
                          <a:latin typeface="Helios Bold"/>
                        </a:rPr>
                        <a:t>Objectives</a:t>
                      </a: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2"/>
                  </a:ext>
                </a:extLst>
              </a:tr>
              <a:tr h="1187886">
                <a:tc>
                  <a:txBody>
                    <a:bodyPr/>
                    <a:lstStyle/>
                    <a:p>
                      <a:pPr algn="ctr">
                        <a:lnSpc>
                          <a:spcPts val="4164"/>
                        </a:lnSpc>
                        <a:defRPr/>
                      </a:pPr>
                      <a:r>
                        <a:rPr lang="en-US" sz="2974">
                          <a:solidFill>
                            <a:srgbClr val="004AAD"/>
                          </a:solidFill>
                          <a:latin typeface="Helios Bold"/>
                        </a:rPr>
                        <a:t>4</a:t>
                      </a: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tc>
                  <a:txBody>
                    <a:bodyPr/>
                    <a:lstStyle/>
                    <a:p>
                      <a:pPr algn="l">
                        <a:lnSpc>
                          <a:spcPts val="4164"/>
                        </a:lnSpc>
                        <a:defRPr/>
                      </a:pPr>
                      <a:r>
                        <a:rPr lang="en-US" sz="2974">
                          <a:solidFill>
                            <a:srgbClr val="2A2E3A"/>
                          </a:solidFill>
                          <a:latin typeface="Helios Bold"/>
                        </a:rPr>
                        <a:t>Approach</a:t>
                      </a: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3"/>
                  </a:ext>
                </a:extLst>
              </a:tr>
              <a:tr h="1187886">
                <a:tc>
                  <a:txBody>
                    <a:bodyPr/>
                    <a:lstStyle/>
                    <a:p>
                      <a:pPr algn="ctr">
                        <a:lnSpc>
                          <a:spcPts val="4164"/>
                        </a:lnSpc>
                        <a:defRPr/>
                      </a:pPr>
                      <a:r>
                        <a:rPr lang="en-US" sz="2974">
                          <a:solidFill>
                            <a:srgbClr val="004AAD"/>
                          </a:solidFill>
                          <a:latin typeface="Helios Bold"/>
                        </a:rPr>
                        <a:t>5</a:t>
                      </a: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ts val="4164"/>
                        </a:lnSpc>
                        <a:defRPr/>
                      </a:pPr>
                      <a:r>
                        <a:rPr lang="en-US" sz="2974" dirty="0">
                          <a:solidFill>
                            <a:srgbClr val="2A2E3A"/>
                          </a:solidFill>
                          <a:latin typeface="Helios Bold"/>
                        </a:rPr>
                        <a:t>Insights Gained</a:t>
                      </a:r>
                      <a:endParaRPr lang="en-US" sz="1100" dirty="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3" name="Table 3"/>
          <p:cNvGraphicFramePr>
            <a:graphicFrameLocks noGrp="1"/>
          </p:cNvGraphicFramePr>
          <p:nvPr/>
        </p:nvGraphicFramePr>
        <p:xfrm>
          <a:off x="9730225" y="4328302"/>
          <a:ext cx="9791384" cy="3587903"/>
        </p:xfrm>
        <a:graphic>
          <a:graphicData uri="http://schemas.openxmlformats.org/drawingml/2006/table">
            <a:tbl>
              <a:tblPr/>
              <a:tblGrid>
                <a:gridCol w="2549259">
                  <a:extLst>
                    <a:ext uri="{9D8B030D-6E8A-4147-A177-3AD203B41FA5}">
                      <a16:colId xmlns:a16="http://schemas.microsoft.com/office/drawing/2014/main" val="20000"/>
                    </a:ext>
                  </a:extLst>
                </a:gridCol>
                <a:gridCol w="7242125">
                  <a:extLst>
                    <a:ext uri="{9D8B030D-6E8A-4147-A177-3AD203B41FA5}">
                      <a16:colId xmlns:a16="http://schemas.microsoft.com/office/drawing/2014/main" val="20001"/>
                    </a:ext>
                  </a:extLst>
                </a:gridCol>
              </a:tblGrid>
              <a:tr h="1195070">
                <a:tc>
                  <a:txBody>
                    <a:bodyPr/>
                    <a:lstStyle/>
                    <a:p>
                      <a:pPr algn="ctr">
                        <a:lnSpc>
                          <a:spcPts val="4164"/>
                        </a:lnSpc>
                        <a:defRPr/>
                      </a:pPr>
                      <a:r>
                        <a:rPr lang="en-US" sz="2974">
                          <a:solidFill>
                            <a:srgbClr val="004AAD"/>
                          </a:solidFill>
                          <a:latin typeface="Helios Bold"/>
                        </a:rPr>
                        <a:t>6</a:t>
                      </a: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tc>
                  <a:txBody>
                    <a:bodyPr/>
                    <a:lstStyle/>
                    <a:p>
                      <a:pPr algn="l">
                        <a:lnSpc>
                          <a:spcPts val="4164"/>
                        </a:lnSpc>
                        <a:defRPr/>
                      </a:pPr>
                      <a:r>
                        <a:rPr lang="en-US" sz="2974">
                          <a:solidFill>
                            <a:srgbClr val="2A2E3A"/>
                          </a:solidFill>
                          <a:latin typeface="Helios Bold"/>
                        </a:rPr>
                        <a:t>Challenges Faced</a:t>
                      </a: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0"/>
                  </a:ext>
                </a:extLst>
              </a:tr>
              <a:tr h="1215845">
                <a:tc>
                  <a:txBody>
                    <a:bodyPr/>
                    <a:lstStyle/>
                    <a:p>
                      <a:pPr algn="ctr">
                        <a:lnSpc>
                          <a:spcPts val="4164"/>
                        </a:lnSpc>
                        <a:defRPr/>
                      </a:pPr>
                      <a:r>
                        <a:rPr lang="en-US" sz="2974">
                          <a:solidFill>
                            <a:srgbClr val="004AAD"/>
                          </a:solidFill>
                          <a:latin typeface="Helios Bold"/>
                        </a:rPr>
                        <a:t>7</a:t>
                      </a: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tc>
                  <a:txBody>
                    <a:bodyPr/>
                    <a:lstStyle/>
                    <a:p>
                      <a:pPr algn="l">
                        <a:lnSpc>
                          <a:spcPts val="4164"/>
                        </a:lnSpc>
                        <a:defRPr/>
                      </a:pPr>
                      <a:r>
                        <a:rPr lang="en-US" sz="2974">
                          <a:solidFill>
                            <a:srgbClr val="2A2E3A"/>
                          </a:solidFill>
                          <a:latin typeface="Helios Bold"/>
                        </a:rPr>
                        <a:t>Connect with us</a:t>
                      </a: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1"/>
                  </a:ext>
                </a:extLst>
              </a:tr>
              <a:tr h="1176988">
                <a:tc>
                  <a:txBody>
                    <a:bodyPr/>
                    <a:lstStyle/>
                    <a:p>
                      <a:pPr algn="ctr">
                        <a:lnSpc>
                          <a:spcPts val="4164"/>
                        </a:lnSpc>
                        <a:defRPr/>
                      </a:pP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ts val="4164"/>
                        </a:lnSpc>
                        <a:defRPr/>
                      </a:pP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4" name="Group 4"/>
          <p:cNvGrpSpPr/>
          <p:nvPr/>
        </p:nvGrpSpPr>
        <p:grpSpPr>
          <a:xfrm>
            <a:off x="0" y="0"/>
            <a:ext cx="6384697" cy="1831277"/>
            <a:chOff x="0" y="0"/>
            <a:chExt cx="1681566" cy="482312"/>
          </a:xfrm>
        </p:grpSpPr>
        <p:sp>
          <p:nvSpPr>
            <p:cNvPr id="5" name="Freeform 5"/>
            <p:cNvSpPr/>
            <p:nvPr/>
          </p:nvSpPr>
          <p:spPr>
            <a:xfrm>
              <a:off x="0" y="0"/>
              <a:ext cx="1681566" cy="482312"/>
            </a:xfrm>
            <a:custGeom>
              <a:avLst/>
              <a:gdLst/>
              <a:ahLst/>
              <a:cxnLst/>
              <a:rect l="l" t="t" r="r" b="b"/>
              <a:pathLst>
                <a:path w="1681566" h="482312">
                  <a:moveTo>
                    <a:pt x="1478366" y="0"/>
                  </a:moveTo>
                  <a:lnTo>
                    <a:pt x="0" y="0"/>
                  </a:lnTo>
                  <a:lnTo>
                    <a:pt x="0" y="482312"/>
                  </a:lnTo>
                  <a:lnTo>
                    <a:pt x="1478366" y="482312"/>
                  </a:lnTo>
                  <a:lnTo>
                    <a:pt x="1681566" y="241156"/>
                  </a:lnTo>
                  <a:lnTo>
                    <a:pt x="1478366" y="0"/>
                  </a:lnTo>
                  <a:close/>
                </a:path>
              </a:pathLst>
            </a:custGeom>
            <a:solidFill>
              <a:srgbClr val="004AAD"/>
            </a:solidFill>
          </p:spPr>
        </p:sp>
        <p:sp>
          <p:nvSpPr>
            <p:cNvPr id="6" name="TextBox 6"/>
            <p:cNvSpPr txBox="1"/>
            <p:nvPr/>
          </p:nvSpPr>
          <p:spPr>
            <a:xfrm>
              <a:off x="0" y="-28575"/>
              <a:ext cx="1567266" cy="510887"/>
            </a:xfrm>
            <a:prstGeom prst="rect">
              <a:avLst/>
            </a:prstGeom>
          </p:spPr>
          <p:txBody>
            <a:bodyPr lIns="50800" tIns="50800" rIns="50800" bIns="50800" rtlCol="0" anchor="ctr"/>
            <a:lstStyle/>
            <a:p>
              <a:pPr algn="ctr">
                <a:lnSpc>
                  <a:spcPts val="2590"/>
                </a:lnSpc>
              </a:pPr>
              <a:endParaRPr/>
            </a:p>
          </p:txBody>
        </p:sp>
      </p:grpSp>
      <p:sp>
        <p:nvSpPr>
          <p:cNvPr id="7" name="TextBox 7"/>
          <p:cNvSpPr txBox="1"/>
          <p:nvPr/>
        </p:nvSpPr>
        <p:spPr>
          <a:xfrm>
            <a:off x="694341" y="272701"/>
            <a:ext cx="4669373" cy="1285875"/>
          </a:xfrm>
          <a:prstGeom prst="rect">
            <a:avLst/>
          </a:prstGeom>
        </p:spPr>
        <p:txBody>
          <a:bodyPr lIns="0" tIns="0" rIns="0" bIns="0" rtlCol="0" anchor="t">
            <a:spAutoFit/>
          </a:bodyPr>
          <a:lstStyle/>
          <a:p>
            <a:pPr algn="ctr">
              <a:lnSpc>
                <a:spcPts val="10199"/>
              </a:lnSpc>
            </a:pPr>
            <a:r>
              <a:rPr lang="en-US" sz="8499" dirty="0">
                <a:solidFill>
                  <a:srgbClr val="FFFFFF"/>
                </a:solidFill>
                <a:latin typeface="TT Hoves Bold"/>
              </a:rPr>
              <a:t>Agenda</a:t>
            </a:r>
          </a:p>
        </p:txBody>
      </p:sp>
      <p:grpSp>
        <p:nvGrpSpPr>
          <p:cNvPr id="8" name="Group 8"/>
          <p:cNvGrpSpPr/>
          <p:nvPr/>
        </p:nvGrpSpPr>
        <p:grpSpPr>
          <a:xfrm>
            <a:off x="12136816" y="1327883"/>
            <a:ext cx="1118916" cy="1196164"/>
            <a:chOff x="0" y="0"/>
            <a:chExt cx="1491888" cy="1594886"/>
          </a:xfrm>
        </p:grpSpPr>
        <p:sp>
          <p:nvSpPr>
            <p:cNvPr id="9" name="Freeform 9"/>
            <p:cNvSpPr/>
            <p:nvPr/>
          </p:nvSpPr>
          <p:spPr>
            <a:xfrm rot="-5400000">
              <a:off x="271252" y="374250"/>
              <a:ext cx="949383" cy="1491888"/>
            </a:xfrm>
            <a:custGeom>
              <a:avLst/>
              <a:gdLst/>
              <a:ahLst/>
              <a:cxnLst/>
              <a:rect l="l" t="t" r="r" b="b"/>
              <a:pathLst>
                <a:path w="949383" h="1491888">
                  <a:moveTo>
                    <a:pt x="0" y="0"/>
                  </a:moveTo>
                  <a:lnTo>
                    <a:pt x="949384" y="0"/>
                  </a:lnTo>
                  <a:lnTo>
                    <a:pt x="949384" y="1491888"/>
                  </a:lnTo>
                  <a:lnTo>
                    <a:pt x="0" y="14918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5400000">
              <a:off x="271252" y="-271252"/>
              <a:ext cx="949383" cy="1491888"/>
            </a:xfrm>
            <a:custGeom>
              <a:avLst/>
              <a:gdLst/>
              <a:ahLst/>
              <a:cxnLst/>
              <a:rect l="l" t="t" r="r" b="b"/>
              <a:pathLst>
                <a:path w="949383" h="1491888">
                  <a:moveTo>
                    <a:pt x="0" y="0"/>
                  </a:moveTo>
                  <a:lnTo>
                    <a:pt x="949384" y="0"/>
                  </a:lnTo>
                  <a:lnTo>
                    <a:pt x="949384" y="1491888"/>
                  </a:lnTo>
                  <a:lnTo>
                    <a:pt x="0" y="14918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4578042" y="3606785"/>
            <a:ext cx="3073430" cy="3073430"/>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4AAD">
                <a:alpha val="80000"/>
              </a:srgbClr>
            </a:solidFill>
          </p:spPr>
        </p:sp>
      </p:grpSp>
      <p:grpSp>
        <p:nvGrpSpPr>
          <p:cNvPr id="4" name="Group 4"/>
          <p:cNvGrpSpPr/>
          <p:nvPr/>
        </p:nvGrpSpPr>
        <p:grpSpPr>
          <a:xfrm rot="2700000">
            <a:off x="14784807" y="3813550"/>
            <a:ext cx="2659900" cy="265990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0" name="TextBox 10"/>
          <p:cNvSpPr txBox="1"/>
          <p:nvPr/>
        </p:nvSpPr>
        <p:spPr>
          <a:xfrm>
            <a:off x="1028700" y="2300287"/>
            <a:ext cx="10164035" cy="6673214"/>
          </a:xfrm>
          <a:prstGeom prst="rect">
            <a:avLst/>
          </a:prstGeom>
        </p:spPr>
        <p:txBody>
          <a:bodyPr lIns="0" tIns="0" rIns="0" bIns="0" rtlCol="0" anchor="t">
            <a:spAutoFit/>
          </a:bodyPr>
          <a:lstStyle/>
          <a:p>
            <a:pPr>
              <a:lnSpc>
                <a:spcPts val="4830"/>
              </a:lnSpc>
            </a:pPr>
            <a:r>
              <a:rPr lang="en-US" sz="3000" spc="18" dirty="0">
                <a:solidFill>
                  <a:srgbClr val="000000"/>
                </a:solidFill>
                <a:latin typeface="DM Sans Bold"/>
              </a:rPr>
              <a:t>“THE OLYMPICS” </a:t>
            </a:r>
          </a:p>
          <a:p>
            <a:pPr>
              <a:lnSpc>
                <a:spcPts val="4830"/>
              </a:lnSpc>
            </a:pPr>
            <a:r>
              <a:rPr lang="en-US" sz="3000" spc="18" dirty="0">
                <a:solidFill>
                  <a:srgbClr val="000000"/>
                </a:solidFill>
                <a:latin typeface="DM Sans Bold"/>
              </a:rPr>
              <a:t>THE OLYMPICS BRING TOGETHER ATHLETES FROM ALL OVER THE WORLD, SHOWCASING PEAK HUMAN PERFORMANCE AND FOSTERING INTERNATIONAL UNITY. ALSO, DID YOU KNOW THAT SWIMMING IS THE MOST MEDALED SPORT IN OLYMPIC HISTORY? WELL, YES IT IS AND IN ORDER TO GAIN MORE SUCH VALUABLE INSIGHTS LET'S DIVE INTO ANALYZING DATA FROM PAST GAMES, AND TAKE A SNEAK PEAK INTO THE  ATHLETE'S PERFORMANCE, SPORTING TRENDS, AND THE EVOLUTION OF THE OLYMPICS.</a:t>
            </a:r>
          </a:p>
        </p:txBody>
      </p:sp>
      <p:grpSp>
        <p:nvGrpSpPr>
          <p:cNvPr id="11" name="Group 11"/>
          <p:cNvGrpSpPr/>
          <p:nvPr/>
        </p:nvGrpSpPr>
        <p:grpSpPr>
          <a:xfrm rot="5400000">
            <a:off x="-1309" y="1309"/>
            <a:ext cx="1635964" cy="1633346"/>
            <a:chOff x="0" y="0"/>
            <a:chExt cx="6350000" cy="6339840"/>
          </a:xfrm>
        </p:grpSpPr>
        <p:sp>
          <p:nvSpPr>
            <p:cNvPr id="12" name="Freeform 12"/>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4AAD"/>
            </a:solidFill>
          </p:spPr>
        </p:sp>
      </p:grpSp>
      <p:sp>
        <p:nvSpPr>
          <p:cNvPr id="13" name="TextBox 13"/>
          <p:cNvSpPr txBox="1"/>
          <p:nvPr/>
        </p:nvSpPr>
        <p:spPr>
          <a:xfrm>
            <a:off x="816673" y="669503"/>
            <a:ext cx="7680764" cy="1285875"/>
          </a:xfrm>
          <a:prstGeom prst="rect">
            <a:avLst/>
          </a:prstGeom>
        </p:spPr>
        <p:txBody>
          <a:bodyPr lIns="0" tIns="0" rIns="0" bIns="0" rtlCol="0" anchor="t">
            <a:spAutoFit/>
          </a:bodyPr>
          <a:lstStyle/>
          <a:p>
            <a:pPr algn="ctr">
              <a:lnSpc>
                <a:spcPts val="10199"/>
              </a:lnSpc>
            </a:pPr>
            <a:r>
              <a:rPr lang="en-US" sz="8499" dirty="0">
                <a:solidFill>
                  <a:srgbClr val="000000"/>
                </a:solidFill>
                <a:latin typeface="TT Hoves Bold"/>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1908043" y="-514533"/>
            <a:ext cx="6379957" cy="5658957"/>
            <a:chOff x="0" y="0"/>
            <a:chExt cx="1680318" cy="1490425"/>
          </a:xfrm>
        </p:grpSpPr>
        <p:sp>
          <p:nvSpPr>
            <p:cNvPr id="4" name="Freeform 4"/>
            <p:cNvSpPr/>
            <p:nvPr/>
          </p:nvSpPr>
          <p:spPr>
            <a:xfrm>
              <a:off x="0" y="0"/>
              <a:ext cx="1680318" cy="1490425"/>
            </a:xfrm>
            <a:custGeom>
              <a:avLst/>
              <a:gdLst/>
              <a:ahLst/>
              <a:cxnLst/>
              <a:rect l="l" t="t" r="r" b="b"/>
              <a:pathLst>
                <a:path w="1680318" h="1490425">
                  <a:moveTo>
                    <a:pt x="0" y="0"/>
                  </a:moveTo>
                  <a:lnTo>
                    <a:pt x="1680318" y="0"/>
                  </a:lnTo>
                  <a:lnTo>
                    <a:pt x="1680318" y="1490425"/>
                  </a:lnTo>
                  <a:lnTo>
                    <a:pt x="0" y="1490425"/>
                  </a:lnTo>
                  <a:close/>
                </a:path>
              </a:pathLst>
            </a:custGeom>
            <a:solidFill>
              <a:srgbClr val="004AAD"/>
            </a:solidFill>
          </p:spPr>
        </p:sp>
        <p:sp>
          <p:nvSpPr>
            <p:cNvPr id="5" name="TextBox 5"/>
            <p:cNvSpPr txBox="1"/>
            <p:nvPr/>
          </p:nvSpPr>
          <p:spPr>
            <a:xfrm>
              <a:off x="0" y="-47625"/>
              <a:ext cx="1680318" cy="15380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640583" y="1606753"/>
            <a:ext cx="1868266" cy="186826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640583" y="4210291"/>
            <a:ext cx="1868266" cy="186826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640583" y="6811982"/>
            <a:ext cx="1868266" cy="186826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313" y="1971899"/>
            <a:ext cx="1601933" cy="6466659"/>
            <a:chOff x="0" y="0"/>
            <a:chExt cx="421908" cy="1703153"/>
          </a:xfrm>
        </p:grpSpPr>
        <p:sp>
          <p:nvSpPr>
            <p:cNvPr id="16" name="Freeform 16"/>
            <p:cNvSpPr/>
            <p:nvPr/>
          </p:nvSpPr>
          <p:spPr>
            <a:xfrm>
              <a:off x="0" y="0"/>
              <a:ext cx="421908" cy="1703153"/>
            </a:xfrm>
            <a:custGeom>
              <a:avLst/>
              <a:gdLst/>
              <a:ahLst/>
              <a:cxnLst/>
              <a:rect l="l" t="t" r="r" b="b"/>
              <a:pathLst>
                <a:path w="421908" h="1703153">
                  <a:moveTo>
                    <a:pt x="210954" y="0"/>
                  </a:moveTo>
                  <a:lnTo>
                    <a:pt x="210954" y="0"/>
                  </a:lnTo>
                  <a:cubicBezTo>
                    <a:pt x="266903" y="0"/>
                    <a:pt x="320560" y="22225"/>
                    <a:pt x="360121" y="61787"/>
                  </a:cubicBezTo>
                  <a:cubicBezTo>
                    <a:pt x="399683" y="101349"/>
                    <a:pt x="421908" y="155006"/>
                    <a:pt x="421908" y="210954"/>
                  </a:cubicBezTo>
                  <a:lnTo>
                    <a:pt x="421908" y="1492199"/>
                  </a:lnTo>
                  <a:cubicBezTo>
                    <a:pt x="421908" y="1548147"/>
                    <a:pt x="399683" y="1601804"/>
                    <a:pt x="360121" y="1641366"/>
                  </a:cubicBezTo>
                  <a:cubicBezTo>
                    <a:pt x="320560" y="1680928"/>
                    <a:pt x="266903" y="1703153"/>
                    <a:pt x="210954" y="1703153"/>
                  </a:cubicBezTo>
                  <a:lnTo>
                    <a:pt x="210954" y="1703153"/>
                  </a:lnTo>
                  <a:cubicBezTo>
                    <a:pt x="155006" y="1703153"/>
                    <a:pt x="101349" y="1680928"/>
                    <a:pt x="61787" y="1641366"/>
                  </a:cubicBezTo>
                  <a:cubicBezTo>
                    <a:pt x="22225" y="1601804"/>
                    <a:pt x="0" y="1548147"/>
                    <a:pt x="0" y="1492199"/>
                  </a:cubicBezTo>
                  <a:lnTo>
                    <a:pt x="0" y="210954"/>
                  </a:lnTo>
                  <a:cubicBezTo>
                    <a:pt x="0" y="155006"/>
                    <a:pt x="22225" y="101349"/>
                    <a:pt x="61787" y="61787"/>
                  </a:cubicBezTo>
                  <a:cubicBezTo>
                    <a:pt x="101349" y="22225"/>
                    <a:pt x="155006" y="0"/>
                    <a:pt x="210954" y="0"/>
                  </a:cubicBezTo>
                  <a:close/>
                </a:path>
              </a:pathLst>
            </a:custGeom>
            <a:solidFill>
              <a:srgbClr val="004AAD"/>
            </a:solidFill>
          </p:spPr>
        </p:sp>
        <p:sp>
          <p:nvSpPr>
            <p:cNvPr id="17" name="TextBox 17"/>
            <p:cNvSpPr txBox="1"/>
            <p:nvPr/>
          </p:nvSpPr>
          <p:spPr>
            <a:xfrm>
              <a:off x="0" y="-47625"/>
              <a:ext cx="421908" cy="1750778"/>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1574715" y="152234"/>
            <a:ext cx="6096423" cy="1579842"/>
          </a:xfrm>
          <a:prstGeom prst="rect">
            <a:avLst/>
          </a:prstGeom>
        </p:spPr>
        <p:txBody>
          <a:bodyPr lIns="0" tIns="0" rIns="0" bIns="0" rtlCol="0" anchor="t">
            <a:spAutoFit/>
          </a:bodyPr>
          <a:lstStyle/>
          <a:p>
            <a:pPr algn="r">
              <a:lnSpc>
                <a:spcPts val="6372"/>
              </a:lnSpc>
            </a:pPr>
            <a:r>
              <a:rPr lang="en-US" sz="4551" dirty="0">
                <a:solidFill>
                  <a:srgbClr val="FFFFFF"/>
                </a:solidFill>
                <a:latin typeface="Lato Bold"/>
              </a:rPr>
              <a:t>OVERVIEW OF </a:t>
            </a:r>
          </a:p>
          <a:p>
            <a:pPr algn="r">
              <a:lnSpc>
                <a:spcPts val="6372"/>
              </a:lnSpc>
            </a:pPr>
            <a:r>
              <a:rPr lang="en-US" sz="4551" dirty="0">
                <a:solidFill>
                  <a:srgbClr val="FFFFFF"/>
                </a:solidFill>
                <a:latin typeface="Lato Bold"/>
              </a:rPr>
              <a:t>THE DATASET</a:t>
            </a:r>
          </a:p>
        </p:txBody>
      </p:sp>
      <p:sp>
        <p:nvSpPr>
          <p:cNvPr id="19" name="TextBox 19"/>
          <p:cNvSpPr txBox="1"/>
          <p:nvPr/>
        </p:nvSpPr>
        <p:spPr>
          <a:xfrm>
            <a:off x="10755298" y="1901472"/>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1</a:t>
            </a:r>
          </a:p>
        </p:txBody>
      </p:sp>
      <p:sp>
        <p:nvSpPr>
          <p:cNvPr id="20" name="TextBox 20"/>
          <p:cNvSpPr txBox="1"/>
          <p:nvPr/>
        </p:nvSpPr>
        <p:spPr>
          <a:xfrm>
            <a:off x="10755298" y="4495485"/>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Bold"/>
              </a:rPr>
              <a:t>2</a:t>
            </a:r>
          </a:p>
        </p:txBody>
      </p:sp>
      <p:sp>
        <p:nvSpPr>
          <p:cNvPr id="21" name="TextBox 21"/>
          <p:cNvSpPr txBox="1"/>
          <p:nvPr/>
        </p:nvSpPr>
        <p:spPr>
          <a:xfrm>
            <a:off x="10755298" y="7097732"/>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3</a:t>
            </a:r>
          </a:p>
        </p:txBody>
      </p:sp>
      <p:sp>
        <p:nvSpPr>
          <p:cNvPr id="22" name="TextBox 22"/>
          <p:cNvSpPr txBox="1"/>
          <p:nvPr/>
        </p:nvSpPr>
        <p:spPr>
          <a:xfrm>
            <a:off x="2895905" y="1553156"/>
            <a:ext cx="7343889" cy="2286645"/>
          </a:xfrm>
          <a:prstGeom prst="rect">
            <a:avLst/>
          </a:prstGeom>
        </p:spPr>
        <p:txBody>
          <a:bodyPr lIns="0" tIns="0" rIns="0" bIns="0" rtlCol="0" anchor="t">
            <a:spAutoFit/>
          </a:bodyPr>
          <a:lstStyle/>
          <a:p>
            <a:pPr algn="r">
              <a:lnSpc>
                <a:spcPts val="3639"/>
              </a:lnSpc>
              <a:spcBef>
                <a:spcPct val="0"/>
              </a:spcBef>
            </a:pPr>
            <a:r>
              <a:rPr lang="en-US" sz="2599" dirty="0">
                <a:solidFill>
                  <a:srgbClr val="000000"/>
                </a:solidFill>
                <a:latin typeface="Poppins"/>
              </a:rPr>
              <a:t>This dataset, which covers the first modern Olympics up until 2016, provides a special prism through which we may examine a variety of sporting, cultural, and historical themes.</a:t>
            </a:r>
          </a:p>
        </p:txBody>
      </p:sp>
      <p:sp>
        <p:nvSpPr>
          <p:cNvPr id="23" name="TextBox 23"/>
          <p:cNvSpPr txBox="1"/>
          <p:nvPr/>
        </p:nvSpPr>
        <p:spPr>
          <a:xfrm>
            <a:off x="3483494" y="6861106"/>
            <a:ext cx="6756300" cy="1912630"/>
          </a:xfrm>
          <a:prstGeom prst="rect">
            <a:avLst/>
          </a:prstGeom>
        </p:spPr>
        <p:txBody>
          <a:bodyPr lIns="0" tIns="0" rIns="0" bIns="0" rtlCol="0" anchor="t">
            <a:spAutoFit/>
          </a:bodyPr>
          <a:lstStyle/>
          <a:p>
            <a:pPr algn="r">
              <a:lnSpc>
                <a:spcPts val="3779"/>
              </a:lnSpc>
              <a:spcBef>
                <a:spcPct val="0"/>
              </a:spcBef>
            </a:pPr>
            <a:r>
              <a:rPr lang="en-US" sz="2699">
                <a:solidFill>
                  <a:srgbClr val="000000"/>
                </a:solidFill>
                <a:latin typeface="Poppins"/>
              </a:rPr>
              <a:t>Features like "Medal", "Team", "Sport",  "region", "Season" are a few of the intriguing attributes that draw attention to our analysis.</a:t>
            </a:r>
          </a:p>
        </p:txBody>
      </p:sp>
      <p:sp>
        <p:nvSpPr>
          <p:cNvPr id="24" name="TextBox 24"/>
          <p:cNvSpPr txBox="1"/>
          <p:nvPr/>
        </p:nvSpPr>
        <p:spPr>
          <a:xfrm>
            <a:off x="2895905" y="4478761"/>
            <a:ext cx="7343889" cy="1829445"/>
          </a:xfrm>
          <a:prstGeom prst="rect">
            <a:avLst/>
          </a:prstGeom>
        </p:spPr>
        <p:txBody>
          <a:bodyPr lIns="0" tIns="0" rIns="0" bIns="0" rtlCol="0" anchor="t">
            <a:spAutoFit/>
          </a:bodyPr>
          <a:lstStyle/>
          <a:p>
            <a:pPr algn="r">
              <a:lnSpc>
                <a:spcPts val="3639"/>
              </a:lnSpc>
              <a:spcBef>
                <a:spcPct val="0"/>
              </a:spcBef>
            </a:pPr>
            <a:r>
              <a:rPr lang="en-US" sz="2599" dirty="0">
                <a:solidFill>
                  <a:srgbClr val="000000"/>
                </a:solidFill>
                <a:latin typeface="Poppins"/>
              </a:rPr>
              <a:t>Key features includes basic information about the athletes ("ID", "Name", "Sex", etc.) and their physical attributes("Height", "Weight", etc.)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73783"/>
            <a:chOff x="0" y="0"/>
            <a:chExt cx="5039123" cy="414494"/>
          </a:xfrm>
        </p:grpSpPr>
        <p:sp>
          <p:nvSpPr>
            <p:cNvPr id="3" name="Freeform 3"/>
            <p:cNvSpPr/>
            <p:nvPr/>
          </p:nvSpPr>
          <p:spPr>
            <a:xfrm>
              <a:off x="0" y="0"/>
              <a:ext cx="5039123" cy="414494"/>
            </a:xfrm>
            <a:custGeom>
              <a:avLst/>
              <a:gdLst/>
              <a:ahLst/>
              <a:cxnLst/>
              <a:rect l="l" t="t" r="r" b="b"/>
              <a:pathLst>
                <a:path w="5039123" h="414494">
                  <a:moveTo>
                    <a:pt x="0" y="0"/>
                  </a:moveTo>
                  <a:lnTo>
                    <a:pt x="5039123" y="0"/>
                  </a:lnTo>
                  <a:lnTo>
                    <a:pt x="5039123" y="414494"/>
                  </a:lnTo>
                  <a:lnTo>
                    <a:pt x="0" y="414494"/>
                  </a:lnTo>
                  <a:close/>
                </a:path>
              </a:pathLst>
            </a:custGeom>
            <a:solidFill>
              <a:srgbClr val="004AAD"/>
            </a:solidFill>
          </p:spPr>
        </p:sp>
        <p:sp>
          <p:nvSpPr>
            <p:cNvPr id="4" name="TextBox 4"/>
            <p:cNvSpPr txBox="1"/>
            <p:nvPr/>
          </p:nvSpPr>
          <p:spPr>
            <a:xfrm>
              <a:off x="0" y="-28575"/>
              <a:ext cx="5039123" cy="443069"/>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200146" y="4080389"/>
            <a:ext cx="2905475" cy="3056944"/>
            <a:chOff x="0" y="0"/>
            <a:chExt cx="1264123" cy="1330024"/>
          </a:xfrm>
        </p:grpSpPr>
        <p:sp>
          <p:nvSpPr>
            <p:cNvPr id="6" name="Freeform 6"/>
            <p:cNvSpPr/>
            <p:nvPr/>
          </p:nvSpPr>
          <p:spPr>
            <a:xfrm>
              <a:off x="0" y="0"/>
              <a:ext cx="1264123" cy="1330024"/>
            </a:xfrm>
            <a:custGeom>
              <a:avLst/>
              <a:gdLst/>
              <a:ahLst/>
              <a:cxnLst/>
              <a:rect l="l" t="t" r="r" b="b"/>
              <a:pathLst>
                <a:path w="1264123" h="1330024">
                  <a:moveTo>
                    <a:pt x="53292" y="0"/>
                  </a:moveTo>
                  <a:lnTo>
                    <a:pt x="1210831" y="0"/>
                  </a:lnTo>
                  <a:cubicBezTo>
                    <a:pt x="1224965" y="0"/>
                    <a:pt x="1238520" y="5615"/>
                    <a:pt x="1248514" y="15609"/>
                  </a:cubicBezTo>
                  <a:cubicBezTo>
                    <a:pt x="1258508" y="25603"/>
                    <a:pt x="1264123" y="39158"/>
                    <a:pt x="1264123" y="53292"/>
                  </a:cubicBezTo>
                  <a:lnTo>
                    <a:pt x="1264123" y="1276732"/>
                  </a:lnTo>
                  <a:cubicBezTo>
                    <a:pt x="1264123" y="1306165"/>
                    <a:pt x="1240263" y="1330024"/>
                    <a:pt x="1210831" y="1330024"/>
                  </a:cubicBezTo>
                  <a:lnTo>
                    <a:pt x="53292" y="1330024"/>
                  </a:lnTo>
                  <a:cubicBezTo>
                    <a:pt x="23860" y="1330024"/>
                    <a:pt x="0" y="1306165"/>
                    <a:pt x="0" y="1276732"/>
                  </a:cubicBezTo>
                  <a:lnTo>
                    <a:pt x="0" y="53292"/>
                  </a:lnTo>
                  <a:cubicBezTo>
                    <a:pt x="0" y="23860"/>
                    <a:pt x="23860" y="0"/>
                    <a:pt x="53292" y="0"/>
                  </a:cubicBezTo>
                  <a:close/>
                </a:path>
              </a:pathLst>
            </a:custGeom>
            <a:solidFill>
              <a:srgbClr val="FFFFFF"/>
            </a:solidFill>
            <a:ln w="19050" cap="sq">
              <a:solidFill>
                <a:srgbClr val="191919"/>
              </a:solidFill>
              <a:prstDash val="solid"/>
              <a:miter/>
            </a:ln>
          </p:spPr>
        </p:sp>
        <p:sp>
          <p:nvSpPr>
            <p:cNvPr id="7" name="TextBox 7"/>
            <p:cNvSpPr txBox="1"/>
            <p:nvPr/>
          </p:nvSpPr>
          <p:spPr>
            <a:xfrm>
              <a:off x="0" y="-38100"/>
              <a:ext cx="1264123" cy="1368124"/>
            </a:xfrm>
            <a:prstGeom prst="rect">
              <a:avLst/>
            </a:prstGeom>
          </p:spPr>
          <p:txBody>
            <a:bodyPr lIns="254000" tIns="254000" rIns="254000" bIns="254000" rtlCol="0" anchor="ctr"/>
            <a:lstStyle/>
            <a:p>
              <a:pPr marL="0" lvl="0" indent="0" algn="ctr">
                <a:lnSpc>
                  <a:spcPts val="2239"/>
                </a:lnSpc>
                <a:spcBef>
                  <a:spcPct val="0"/>
                </a:spcBef>
              </a:pPr>
              <a:r>
                <a:rPr lang="en-US" sz="1599" dirty="0">
                  <a:solidFill>
                    <a:srgbClr val="000000"/>
                  </a:solidFill>
                  <a:latin typeface="DM Sans Bold"/>
                </a:rPr>
                <a:t>Focusing on athlete participation in the Olympics, including the rise of female athletes, and how the age distribution of athletes varies across sports and Games. </a:t>
              </a:r>
            </a:p>
          </p:txBody>
        </p:sp>
      </p:grpSp>
      <p:grpSp>
        <p:nvGrpSpPr>
          <p:cNvPr id="8" name="Group 8"/>
          <p:cNvGrpSpPr/>
          <p:nvPr/>
        </p:nvGrpSpPr>
        <p:grpSpPr>
          <a:xfrm>
            <a:off x="4642898" y="4117380"/>
            <a:ext cx="2907331" cy="3019953"/>
            <a:chOff x="0" y="0"/>
            <a:chExt cx="1264930" cy="1313930"/>
          </a:xfrm>
        </p:grpSpPr>
        <p:sp>
          <p:nvSpPr>
            <p:cNvPr id="9" name="Freeform 9"/>
            <p:cNvSpPr/>
            <p:nvPr/>
          </p:nvSpPr>
          <p:spPr>
            <a:xfrm>
              <a:off x="0" y="0"/>
              <a:ext cx="1264930" cy="1313930"/>
            </a:xfrm>
            <a:custGeom>
              <a:avLst/>
              <a:gdLst/>
              <a:ahLst/>
              <a:cxnLst/>
              <a:rect l="l" t="t" r="r" b="b"/>
              <a:pathLst>
                <a:path w="1264930" h="1313930">
                  <a:moveTo>
                    <a:pt x="53258" y="0"/>
                  </a:moveTo>
                  <a:lnTo>
                    <a:pt x="1211672" y="0"/>
                  </a:lnTo>
                  <a:cubicBezTo>
                    <a:pt x="1241086" y="0"/>
                    <a:pt x="1264930" y="23844"/>
                    <a:pt x="1264930" y="53258"/>
                  </a:cubicBezTo>
                  <a:lnTo>
                    <a:pt x="1264930" y="1260672"/>
                  </a:lnTo>
                  <a:cubicBezTo>
                    <a:pt x="1264930" y="1274797"/>
                    <a:pt x="1259319" y="1288343"/>
                    <a:pt x="1249331" y="1298331"/>
                  </a:cubicBezTo>
                  <a:cubicBezTo>
                    <a:pt x="1239343" y="1308319"/>
                    <a:pt x="1225797" y="1313930"/>
                    <a:pt x="1211672" y="1313930"/>
                  </a:cubicBezTo>
                  <a:lnTo>
                    <a:pt x="53258" y="1313930"/>
                  </a:lnTo>
                  <a:cubicBezTo>
                    <a:pt x="23844" y="1313930"/>
                    <a:pt x="0" y="1290086"/>
                    <a:pt x="0" y="1260672"/>
                  </a:cubicBezTo>
                  <a:lnTo>
                    <a:pt x="0" y="53258"/>
                  </a:lnTo>
                  <a:cubicBezTo>
                    <a:pt x="0" y="23844"/>
                    <a:pt x="23844" y="0"/>
                    <a:pt x="53258" y="0"/>
                  </a:cubicBezTo>
                  <a:close/>
                </a:path>
              </a:pathLst>
            </a:custGeom>
            <a:solidFill>
              <a:srgbClr val="FFFFFF"/>
            </a:solidFill>
            <a:ln w="19050" cap="sq">
              <a:solidFill>
                <a:srgbClr val="000000"/>
              </a:solidFill>
              <a:prstDash val="solid"/>
              <a:miter/>
            </a:ln>
          </p:spPr>
        </p:sp>
        <p:sp>
          <p:nvSpPr>
            <p:cNvPr id="10" name="TextBox 10"/>
            <p:cNvSpPr txBox="1"/>
            <p:nvPr/>
          </p:nvSpPr>
          <p:spPr>
            <a:xfrm>
              <a:off x="0" y="-38100"/>
              <a:ext cx="1264930" cy="1352030"/>
            </a:xfrm>
            <a:prstGeom prst="rect">
              <a:avLst/>
            </a:prstGeom>
          </p:spPr>
          <p:txBody>
            <a:bodyPr lIns="254000" tIns="254000" rIns="254000" bIns="254000" rtlCol="0" anchor="ctr"/>
            <a:lstStyle/>
            <a:p>
              <a:pPr algn="ctr">
                <a:lnSpc>
                  <a:spcPts val="2100"/>
                </a:lnSpc>
              </a:pPr>
              <a:r>
                <a:rPr lang="en-US" sz="1500" dirty="0">
                  <a:solidFill>
                    <a:srgbClr val="000000"/>
                  </a:solidFill>
                  <a:latin typeface="DM Sans Bold"/>
                </a:rPr>
                <a:t>Delving into the world of Olympic medals. We'll look at the overall medal count, how medals are distributed across different Games and sports, and which countries reign supreme.</a:t>
              </a:r>
            </a:p>
          </p:txBody>
        </p:sp>
      </p:grpSp>
      <p:sp>
        <p:nvSpPr>
          <p:cNvPr id="11" name="AutoShape 11"/>
          <p:cNvSpPr/>
          <p:nvPr/>
        </p:nvSpPr>
        <p:spPr>
          <a:xfrm>
            <a:off x="4105621" y="5608861"/>
            <a:ext cx="537277" cy="18496"/>
          </a:xfrm>
          <a:prstGeom prst="line">
            <a:avLst/>
          </a:prstGeom>
          <a:ln w="38100" cap="flat">
            <a:solidFill>
              <a:srgbClr val="000000"/>
            </a:solidFill>
            <a:prstDash val="solid"/>
            <a:headEnd type="none" w="sm" len="sm"/>
            <a:tailEnd type="arrow" w="med" len="sm"/>
          </a:ln>
        </p:spPr>
      </p:sp>
      <p:grpSp>
        <p:nvGrpSpPr>
          <p:cNvPr id="12" name="Group 12"/>
          <p:cNvGrpSpPr/>
          <p:nvPr/>
        </p:nvGrpSpPr>
        <p:grpSpPr>
          <a:xfrm>
            <a:off x="2272407" y="3748946"/>
            <a:ext cx="697068" cy="69706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77E4"/>
            </a:solidFill>
          </p:spPr>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sp>
        <p:nvSpPr>
          <p:cNvPr id="15" name="Freeform 15"/>
          <p:cNvSpPr/>
          <p:nvPr/>
        </p:nvSpPr>
        <p:spPr>
          <a:xfrm>
            <a:off x="2415351" y="3907199"/>
            <a:ext cx="411179" cy="373051"/>
          </a:xfrm>
          <a:custGeom>
            <a:avLst/>
            <a:gdLst/>
            <a:ahLst/>
            <a:cxnLst/>
            <a:rect l="l" t="t" r="r" b="b"/>
            <a:pathLst>
              <a:path w="411179" h="373051">
                <a:moveTo>
                  <a:pt x="0" y="0"/>
                </a:moveTo>
                <a:lnTo>
                  <a:pt x="411179" y="0"/>
                </a:lnTo>
                <a:lnTo>
                  <a:pt x="411179" y="373052"/>
                </a:lnTo>
                <a:lnTo>
                  <a:pt x="0" y="373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6" name="Group 16"/>
          <p:cNvGrpSpPr/>
          <p:nvPr/>
        </p:nvGrpSpPr>
        <p:grpSpPr>
          <a:xfrm>
            <a:off x="5748029" y="3768846"/>
            <a:ext cx="697068" cy="6970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77E4"/>
            </a:soli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sp>
        <p:nvSpPr>
          <p:cNvPr id="19" name="Freeform 19"/>
          <p:cNvSpPr/>
          <p:nvPr/>
        </p:nvSpPr>
        <p:spPr>
          <a:xfrm>
            <a:off x="5881360" y="3908109"/>
            <a:ext cx="430408" cy="419452"/>
          </a:xfrm>
          <a:custGeom>
            <a:avLst/>
            <a:gdLst/>
            <a:ahLst/>
            <a:cxnLst/>
            <a:rect l="l" t="t" r="r" b="b"/>
            <a:pathLst>
              <a:path w="430408" h="419452">
                <a:moveTo>
                  <a:pt x="0" y="0"/>
                </a:moveTo>
                <a:lnTo>
                  <a:pt x="430407" y="0"/>
                </a:lnTo>
                <a:lnTo>
                  <a:pt x="430407" y="419452"/>
                </a:lnTo>
                <a:lnTo>
                  <a:pt x="0" y="4194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0" name="Group 20"/>
          <p:cNvGrpSpPr/>
          <p:nvPr/>
        </p:nvGrpSpPr>
        <p:grpSpPr>
          <a:xfrm>
            <a:off x="0" y="9847675"/>
            <a:ext cx="8636160" cy="481919"/>
            <a:chOff x="0" y="0"/>
            <a:chExt cx="2274544" cy="126925"/>
          </a:xfrm>
        </p:grpSpPr>
        <p:sp>
          <p:nvSpPr>
            <p:cNvPr id="21" name="Freeform 21"/>
            <p:cNvSpPr/>
            <p:nvPr/>
          </p:nvSpPr>
          <p:spPr>
            <a:xfrm>
              <a:off x="0" y="0"/>
              <a:ext cx="2274544" cy="126925"/>
            </a:xfrm>
            <a:custGeom>
              <a:avLst/>
              <a:gdLst/>
              <a:ahLst/>
              <a:cxnLst/>
              <a:rect l="l" t="t" r="r" b="b"/>
              <a:pathLst>
                <a:path w="2274544" h="126925">
                  <a:moveTo>
                    <a:pt x="0" y="0"/>
                  </a:moveTo>
                  <a:lnTo>
                    <a:pt x="2274544" y="0"/>
                  </a:lnTo>
                  <a:lnTo>
                    <a:pt x="2274544" y="126925"/>
                  </a:lnTo>
                  <a:lnTo>
                    <a:pt x="0" y="126925"/>
                  </a:lnTo>
                  <a:close/>
                </a:path>
              </a:pathLst>
            </a:custGeom>
            <a:solidFill>
              <a:srgbClr val="2677E4">
                <a:alpha val="80000"/>
              </a:srgbClr>
            </a:solidFill>
          </p:spPr>
        </p:sp>
        <p:sp>
          <p:nvSpPr>
            <p:cNvPr id="22" name="TextBox 22"/>
            <p:cNvSpPr txBox="1"/>
            <p:nvPr/>
          </p:nvSpPr>
          <p:spPr>
            <a:xfrm>
              <a:off x="0" y="-28575"/>
              <a:ext cx="2274544" cy="155500"/>
            </a:xfrm>
            <a:prstGeom prst="rect">
              <a:avLst/>
            </a:prstGeom>
          </p:spPr>
          <p:txBody>
            <a:bodyPr lIns="50800" tIns="50800" rIns="50800" bIns="50800" rtlCol="0" anchor="ctr"/>
            <a:lstStyle/>
            <a:p>
              <a:pPr algn="ctr">
                <a:lnSpc>
                  <a:spcPts val="2590"/>
                </a:lnSpc>
              </a:pPr>
              <a:endParaRPr/>
            </a:p>
          </p:txBody>
        </p:sp>
      </p:grpSp>
      <p:sp>
        <p:nvSpPr>
          <p:cNvPr id="23" name="AutoShape 23"/>
          <p:cNvSpPr/>
          <p:nvPr/>
        </p:nvSpPr>
        <p:spPr>
          <a:xfrm flipV="1">
            <a:off x="2768478" y="8294918"/>
            <a:ext cx="13549105" cy="0"/>
          </a:xfrm>
          <a:prstGeom prst="line">
            <a:avLst/>
          </a:prstGeom>
          <a:ln w="38100" cap="flat">
            <a:solidFill>
              <a:srgbClr val="004AAD"/>
            </a:solidFill>
            <a:prstDash val="solid"/>
            <a:headEnd type="none" w="sm" len="sm"/>
            <a:tailEnd type="none" w="sm" len="sm"/>
          </a:ln>
        </p:spPr>
      </p:sp>
      <p:grpSp>
        <p:nvGrpSpPr>
          <p:cNvPr id="24" name="Group 24"/>
          <p:cNvGrpSpPr/>
          <p:nvPr/>
        </p:nvGrpSpPr>
        <p:grpSpPr>
          <a:xfrm>
            <a:off x="2415351" y="8150288"/>
            <a:ext cx="364952" cy="392462"/>
            <a:chOff x="0" y="0"/>
            <a:chExt cx="835816" cy="898819"/>
          </a:xfrm>
        </p:grpSpPr>
        <p:sp>
          <p:nvSpPr>
            <p:cNvPr id="25" name="Freeform 25"/>
            <p:cNvSpPr/>
            <p:nvPr/>
          </p:nvSpPr>
          <p:spPr>
            <a:xfrm>
              <a:off x="0" y="0"/>
              <a:ext cx="835816" cy="898819"/>
            </a:xfrm>
            <a:custGeom>
              <a:avLst/>
              <a:gdLst/>
              <a:ahLst/>
              <a:cxnLst/>
              <a:rect l="l" t="t" r="r" b="b"/>
              <a:pathLst>
                <a:path w="835816" h="898819">
                  <a:moveTo>
                    <a:pt x="417908" y="0"/>
                  </a:moveTo>
                  <a:cubicBezTo>
                    <a:pt x="187104" y="0"/>
                    <a:pt x="0" y="201208"/>
                    <a:pt x="0" y="449410"/>
                  </a:cubicBezTo>
                  <a:cubicBezTo>
                    <a:pt x="0" y="697612"/>
                    <a:pt x="187104" y="898819"/>
                    <a:pt x="417908" y="898819"/>
                  </a:cubicBezTo>
                  <a:cubicBezTo>
                    <a:pt x="648712" y="898819"/>
                    <a:pt x="835816" y="697612"/>
                    <a:pt x="835816" y="449410"/>
                  </a:cubicBezTo>
                  <a:cubicBezTo>
                    <a:pt x="835816" y="201208"/>
                    <a:pt x="648712" y="0"/>
                    <a:pt x="417908" y="0"/>
                  </a:cubicBezTo>
                  <a:close/>
                </a:path>
              </a:pathLst>
            </a:custGeom>
            <a:solidFill>
              <a:srgbClr val="E5E5E5"/>
            </a:solidFill>
            <a:ln w="38100" cap="sq">
              <a:solidFill>
                <a:srgbClr val="000000"/>
              </a:solidFill>
              <a:prstDash val="solid"/>
              <a:miter/>
            </a:ln>
          </p:spPr>
        </p:sp>
        <p:sp>
          <p:nvSpPr>
            <p:cNvPr id="26" name="TextBox 26"/>
            <p:cNvSpPr txBox="1"/>
            <p:nvPr/>
          </p:nvSpPr>
          <p:spPr>
            <a:xfrm>
              <a:off x="78358" y="55689"/>
              <a:ext cx="679100" cy="758866"/>
            </a:xfrm>
            <a:prstGeom prst="rect">
              <a:avLst/>
            </a:prstGeom>
          </p:spPr>
          <p:txBody>
            <a:bodyPr lIns="50800" tIns="50800" rIns="50800" bIns="50800" rtlCol="0" anchor="ctr"/>
            <a:lstStyle/>
            <a:p>
              <a:pPr algn="ctr">
                <a:lnSpc>
                  <a:spcPts val="2590"/>
                </a:lnSpc>
              </a:pPr>
              <a:endParaRPr/>
            </a:p>
          </p:txBody>
        </p:sp>
      </p:grpSp>
      <p:grpSp>
        <p:nvGrpSpPr>
          <p:cNvPr id="27" name="Group 27"/>
          <p:cNvGrpSpPr/>
          <p:nvPr/>
        </p:nvGrpSpPr>
        <p:grpSpPr>
          <a:xfrm>
            <a:off x="6096564" y="8087089"/>
            <a:ext cx="364952" cy="392462"/>
            <a:chOff x="0" y="0"/>
            <a:chExt cx="835816" cy="898819"/>
          </a:xfrm>
        </p:grpSpPr>
        <p:sp>
          <p:nvSpPr>
            <p:cNvPr id="28" name="Freeform 28"/>
            <p:cNvSpPr/>
            <p:nvPr/>
          </p:nvSpPr>
          <p:spPr>
            <a:xfrm>
              <a:off x="0" y="0"/>
              <a:ext cx="835816" cy="898819"/>
            </a:xfrm>
            <a:custGeom>
              <a:avLst/>
              <a:gdLst/>
              <a:ahLst/>
              <a:cxnLst/>
              <a:rect l="l" t="t" r="r" b="b"/>
              <a:pathLst>
                <a:path w="835816" h="898819">
                  <a:moveTo>
                    <a:pt x="417908" y="0"/>
                  </a:moveTo>
                  <a:cubicBezTo>
                    <a:pt x="187104" y="0"/>
                    <a:pt x="0" y="201208"/>
                    <a:pt x="0" y="449410"/>
                  </a:cubicBezTo>
                  <a:cubicBezTo>
                    <a:pt x="0" y="697612"/>
                    <a:pt x="187104" y="898819"/>
                    <a:pt x="417908" y="898819"/>
                  </a:cubicBezTo>
                  <a:cubicBezTo>
                    <a:pt x="648712" y="898819"/>
                    <a:pt x="835816" y="697612"/>
                    <a:pt x="835816" y="449410"/>
                  </a:cubicBezTo>
                  <a:cubicBezTo>
                    <a:pt x="835816" y="201208"/>
                    <a:pt x="648712" y="0"/>
                    <a:pt x="417908" y="0"/>
                  </a:cubicBezTo>
                  <a:close/>
                </a:path>
              </a:pathLst>
            </a:custGeom>
            <a:solidFill>
              <a:srgbClr val="E5E5E5"/>
            </a:solidFill>
            <a:ln w="38100" cap="sq">
              <a:solidFill>
                <a:srgbClr val="000000"/>
              </a:solidFill>
              <a:prstDash val="solid"/>
              <a:miter/>
            </a:ln>
          </p:spPr>
        </p:sp>
        <p:sp>
          <p:nvSpPr>
            <p:cNvPr id="29" name="TextBox 29"/>
            <p:cNvSpPr txBox="1"/>
            <p:nvPr/>
          </p:nvSpPr>
          <p:spPr>
            <a:xfrm>
              <a:off x="78358" y="55689"/>
              <a:ext cx="679100" cy="758866"/>
            </a:xfrm>
            <a:prstGeom prst="rect">
              <a:avLst/>
            </a:prstGeom>
          </p:spPr>
          <p:txBody>
            <a:bodyPr lIns="50800" tIns="50800" rIns="50800" bIns="50800" rtlCol="0" anchor="ctr"/>
            <a:lstStyle/>
            <a:p>
              <a:pPr algn="ctr">
                <a:lnSpc>
                  <a:spcPts val="2590"/>
                </a:lnSpc>
              </a:pPr>
              <a:endParaRPr/>
            </a:p>
          </p:txBody>
        </p:sp>
      </p:grpSp>
      <p:grpSp>
        <p:nvGrpSpPr>
          <p:cNvPr id="30" name="Group 30"/>
          <p:cNvGrpSpPr/>
          <p:nvPr/>
        </p:nvGrpSpPr>
        <p:grpSpPr>
          <a:xfrm>
            <a:off x="9432351" y="8087089"/>
            <a:ext cx="364952" cy="392462"/>
            <a:chOff x="0" y="0"/>
            <a:chExt cx="835816" cy="898819"/>
          </a:xfrm>
        </p:grpSpPr>
        <p:sp>
          <p:nvSpPr>
            <p:cNvPr id="31" name="Freeform 31"/>
            <p:cNvSpPr/>
            <p:nvPr/>
          </p:nvSpPr>
          <p:spPr>
            <a:xfrm>
              <a:off x="0" y="0"/>
              <a:ext cx="835816" cy="898819"/>
            </a:xfrm>
            <a:custGeom>
              <a:avLst/>
              <a:gdLst/>
              <a:ahLst/>
              <a:cxnLst/>
              <a:rect l="l" t="t" r="r" b="b"/>
              <a:pathLst>
                <a:path w="835816" h="898819">
                  <a:moveTo>
                    <a:pt x="417908" y="0"/>
                  </a:moveTo>
                  <a:cubicBezTo>
                    <a:pt x="187104" y="0"/>
                    <a:pt x="0" y="201208"/>
                    <a:pt x="0" y="449410"/>
                  </a:cubicBezTo>
                  <a:cubicBezTo>
                    <a:pt x="0" y="697612"/>
                    <a:pt x="187104" y="898819"/>
                    <a:pt x="417908" y="898819"/>
                  </a:cubicBezTo>
                  <a:cubicBezTo>
                    <a:pt x="648712" y="898819"/>
                    <a:pt x="835816" y="697612"/>
                    <a:pt x="835816" y="449410"/>
                  </a:cubicBezTo>
                  <a:cubicBezTo>
                    <a:pt x="835816" y="201208"/>
                    <a:pt x="648712" y="0"/>
                    <a:pt x="417908" y="0"/>
                  </a:cubicBezTo>
                  <a:close/>
                </a:path>
              </a:pathLst>
            </a:custGeom>
            <a:solidFill>
              <a:srgbClr val="E5E5E5"/>
            </a:solidFill>
            <a:ln w="38100" cap="sq">
              <a:solidFill>
                <a:srgbClr val="000000"/>
              </a:solidFill>
              <a:prstDash val="solid"/>
              <a:miter/>
            </a:ln>
          </p:spPr>
        </p:sp>
        <p:sp>
          <p:nvSpPr>
            <p:cNvPr id="32" name="TextBox 32"/>
            <p:cNvSpPr txBox="1"/>
            <p:nvPr/>
          </p:nvSpPr>
          <p:spPr>
            <a:xfrm>
              <a:off x="78358" y="55689"/>
              <a:ext cx="679100" cy="758866"/>
            </a:xfrm>
            <a:prstGeom prst="rect">
              <a:avLst/>
            </a:prstGeom>
          </p:spPr>
          <p:txBody>
            <a:bodyPr lIns="50800" tIns="50800" rIns="50800" bIns="50800" rtlCol="0" anchor="ctr"/>
            <a:lstStyle/>
            <a:p>
              <a:pPr algn="ctr">
                <a:lnSpc>
                  <a:spcPts val="2590"/>
                </a:lnSpc>
              </a:pPr>
              <a:endParaRPr/>
            </a:p>
          </p:txBody>
        </p:sp>
      </p:grpSp>
      <p:grpSp>
        <p:nvGrpSpPr>
          <p:cNvPr id="33" name="Group 33"/>
          <p:cNvGrpSpPr/>
          <p:nvPr/>
        </p:nvGrpSpPr>
        <p:grpSpPr>
          <a:xfrm>
            <a:off x="16135106" y="8087089"/>
            <a:ext cx="364952" cy="392462"/>
            <a:chOff x="0" y="0"/>
            <a:chExt cx="835816" cy="898819"/>
          </a:xfrm>
        </p:grpSpPr>
        <p:sp>
          <p:nvSpPr>
            <p:cNvPr id="34" name="Freeform 34"/>
            <p:cNvSpPr/>
            <p:nvPr/>
          </p:nvSpPr>
          <p:spPr>
            <a:xfrm>
              <a:off x="0" y="0"/>
              <a:ext cx="835816" cy="898819"/>
            </a:xfrm>
            <a:custGeom>
              <a:avLst/>
              <a:gdLst/>
              <a:ahLst/>
              <a:cxnLst/>
              <a:rect l="l" t="t" r="r" b="b"/>
              <a:pathLst>
                <a:path w="835816" h="898819">
                  <a:moveTo>
                    <a:pt x="417908" y="0"/>
                  </a:moveTo>
                  <a:cubicBezTo>
                    <a:pt x="187104" y="0"/>
                    <a:pt x="0" y="201208"/>
                    <a:pt x="0" y="449410"/>
                  </a:cubicBezTo>
                  <a:cubicBezTo>
                    <a:pt x="0" y="697612"/>
                    <a:pt x="187104" y="898819"/>
                    <a:pt x="417908" y="898819"/>
                  </a:cubicBezTo>
                  <a:cubicBezTo>
                    <a:pt x="648712" y="898819"/>
                    <a:pt x="835816" y="697612"/>
                    <a:pt x="835816" y="449410"/>
                  </a:cubicBezTo>
                  <a:cubicBezTo>
                    <a:pt x="835816" y="201208"/>
                    <a:pt x="648712" y="0"/>
                    <a:pt x="417908" y="0"/>
                  </a:cubicBezTo>
                  <a:close/>
                </a:path>
              </a:pathLst>
            </a:custGeom>
            <a:solidFill>
              <a:srgbClr val="E5E5E5"/>
            </a:solidFill>
            <a:ln w="38100" cap="sq">
              <a:solidFill>
                <a:srgbClr val="000000"/>
              </a:solidFill>
              <a:prstDash val="solid"/>
              <a:miter/>
            </a:ln>
          </p:spPr>
        </p:sp>
        <p:sp>
          <p:nvSpPr>
            <p:cNvPr id="35" name="TextBox 35"/>
            <p:cNvSpPr txBox="1"/>
            <p:nvPr/>
          </p:nvSpPr>
          <p:spPr>
            <a:xfrm>
              <a:off x="78358" y="55689"/>
              <a:ext cx="679100" cy="758866"/>
            </a:xfrm>
            <a:prstGeom prst="rect">
              <a:avLst/>
            </a:prstGeom>
          </p:spPr>
          <p:txBody>
            <a:bodyPr lIns="50800" tIns="50800" rIns="50800" bIns="50800" rtlCol="0" anchor="ctr"/>
            <a:lstStyle/>
            <a:p>
              <a:pPr algn="ctr">
                <a:lnSpc>
                  <a:spcPts val="2590"/>
                </a:lnSpc>
              </a:pPr>
              <a:endParaRPr/>
            </a:p>
          </p:txBody>
        </p:sp>
      </p:grpSp>
      <p:grpSp>
        <p:nvGrpSpPr>
          <p:cNvPr id="36" name="Group 36"/>
          <p:cNvGrpSpPr/>
          <p:nvPr/>
        </p:nvGrpSpPr>
        <p:grpSpPr>
          <a:xfrm>
            <a:off x="12744305" y="8087089"/>
            <a:ext cx="364952" cy="392462"/>
            <a:chOff x="0" y="0"/>
            <a:chExt cx="835816" cy="898819"/>
          </a:xfrm>
        </p:grpSpPr>
        <p:sp>
          <p:nvSpPr>
            <p:cNvPr id="37" name="Freeform 37"/>
            <p:cNvSpPr/>
            <p:nvPr/>
          </p:nvSpPr>
          <p:spPr>
            <a:xfrm>
              <a:off x="0" y="0"/>
              <a:ext cx="835816" cy="898819"/>
            </a:xfrm>
            <a:custGeom>
              <a:avLst/>
              <a:gdLst/>
              <a:ahLst/>
              <a:cxnLst/>
              <a:rect l="l" t="t" r="r" b="b"/>
              <a:pathLst>
                <a:path w="835816" h="898819">
                  <a:moveTo>
                    <a:pt x="417908" y="0"/>
                  </a:moveTo>
                  <a:cubicBezTo>
                    <a:pt x="187104" y="0"/>
                    <a:pt x="0" y="201208"/>
                    <a:pt x="0" y="449410"/>
                  </a:cubicBezTo>
                  <a:cubicBezTo>
                    <a:pt x="0" y="697612"/>
                    <a:pt x="187104" y="898819"/>
                    <a:pt x="417908" y="898819"/>
                  </a:cubicBezTo>
                  <a:cubicBezTo>
                    <a:pt x="648712" y="898819"/>
                    <a:pt x="835816" y="697612"/>
                    <a:pt x="835816" y="449410"/>
                  </a:cubicBezTo>
                  <a:cubicBezTo>
                    <a:pt x="835816" y="201208"/>
                    <a:pt x="648712" y="0"/>
                    <a:pt x="417908" y="0"/>
                  </a:cubicBezTo>
                  <a:close/>
                </a:path>
              </a:pathLst>
            </a:custGeom>
            <a:solidFill>
              <a:srgbClr val="E5E5E5"/>
            </a:solidFill>
            <a:ln w="38100" cap="sq">
              <a:solidFill>
                <a:srgbClr val="000000"/>
              </a:solidFill>
              <a:prstDash val="solid"/>
              <a:miter/>
            </a:ln>
          </p:spPr>
        </p:sp>
        <p:sp>
          <p:nvSpPr>
            <p:cNvPr id="38" name="TextBox 38"/>
            <p:cNvSpPr txBox="1"/>
            <p:nvPr/>
          </p:nvSpPr>
          <p:spPr>
            <a:xfrm>
              <a:off x="78358" y="55689"/>
              <a:ext cx="679100" cy="758866"/>
            </a:xfrm>
            <a:prstGeom prst="rect">
              <a:avLst/>
            </a:prstGeom>
          </p:spPr>
          <p:txBody>
            <a:bodyPr lIns="50800" tIns="50800" rIns="50800" bIns="50800" rtlCol="0" anchor="ctr"/>
            <a:lstStyle/>
            <a:p>
              <a:pPr algn="ctr">
                <a:lnSpc>
                  <a:spcPts val="2590"/>
                </a:lnSpc>
              </a:pPr>
              <a:endParaRPr/>
            </a:p>
          </p:txBody>
        </p:sp>
      </p:grpSp>
      <p:grpSp>
        <p:nvGrpSpPr>
          <p:cNvPr id="39" name="Group 39"/>
          <p:cNvGrpSpPr/>
          <p:nvPr/>
        </p:nvGrpSpPr>
        <p:grpSpPr>
          <a:xfrm>
            <a:off x="8083629" y="4093725"/>
            <a:ext cx="2908432" cy="3073811"/>
            <a:chOff x="0" y="0"/>
            <a:chExt cx="1265409" cy="1337363"/>
          </a:xfrm>
        </p:grpSpPr>
        <p:sp>
          <p:nvSpPr>
            <p:cNvPr id="40" name="Freeform 40"/>
            <p:cNvSpPr/>
            <p:nvPr/>
          </p:nvSpPr>
          <p:spPr>
            <a:xfrm>
              <a:off x="0" y="0"/>
              <a:ext cx="1265409" cy="1337363"/>
            </a:xfrm>
            <a:custGeom>
              <a:avLst/>
              <a:gdLst/>
              <a:ahLst/>
              <a:cxnLst/>
              <a:rect l="l" t="t" r="r" b="b"/>
              <a:pathLst>
                <a:path w="1265409" h="1337363">
                  <a:moveTo>
                    <a:pt x="53238" y="0"/>
                  </a:moveTo>
                  <a:lnTo>
                    <a:pt x="1212171" y="0"/>
                  </a:lnTo>
                  <a:cubicBezTo>
                    <a:pt x="1226291" y="0"/>
                    <a:pt x="1239832" y="5609"/>
                    <a:pt x="1249816" y="15593"/>
                  </a:cubicBezTo>
                  <a:cubicBezTo>
                    <a:pt x="1259800" y="25577"/>
                    <a:pt x="1265409" y="39118"/>
                    <a:pt x="1265409" y="53238"/>
                  </a:cubicBezTo>
                  <a:lnTo>
                    <a:pt x="1265409" y="1284125"/>
                  </a:lnTo>
                  <a:cubicBezTo>
                    <a:pt x="1265409" y="1313527"/>
                    <a:pt x="1241574" y="1337363"/>
                    <a:pt x="1212171" y="1337363"/>
                  </a:cubicBezTo>
                  <a:lnTo>
                    <a:pt x="53238" y="1337363"/>
                  </a:lnTo>
                  <a:cubicBezTo>
                    <a:pt x="39118" y="1337363"/>
                    <a:pt x="25577" y="1331754"/>
                    <a:pt x="15593" y="1321770"/>
                  </a:cubicBezTo>
                  <a:cubicBezTo>
                    <a:pt x="5609" y="1311786"/>
                    <a:pt x="0" y="1298244"/>
                    <a:pt x="0" y="1284125"/>
                  </a:cubicBezTo>
                  <a:lnTo>
                    <a:pt x="0" y="53238"/>
                  </a:lnTo>
                  <a:cubicBezTo>
                    <a:pt x="0" y="39118"/>
                    <a:pt x="5609" y="25577"/>
                    <a:pt x="15593" y="15593"/>
                  </a:cubicBezTo>
                  <a:cubicBezTo>
                    <a:pt x="25577" y="5609"/>
                    <a:pt x="39118" y="0"/>
                    <a:pt x="53238" y="0"/>
                  </a:cubicBezTo>
                  <a:close/>
                </a:path>
              </a:pathLst>
            </a:custGeom>
            <a:solidFill>
              <a:srgbClr val="FFFFFF"/>
            </a:solidFill>
            <a:ln w="19050" cap="sq">
              <a:solidFill>
                <a:srgbClr val="000000"/>
              </a:solidFill>
              <a:prstDash val="solid"/>
              <a:miter/>
            </a:ln>
          </p:spPr>
        </p:sp>
        <p:sp>
          <p:nvSpPr>
            <p:cNvPr id="41" name="TextBox 41"/>
            <p:cNvSpPr txBox="1"/>
            <p:nvPr/>
          </p:nvSpPr>
          <p:spPr>
            <a:xfrm>
              <a:off x="0" y="-38100"/>
              <a:ext cx="1265409" cy="1375463"/>
            </a:xfrm>
            <a:prstGeom prst="rect">
              <a:avLst/>
            </a:prstGeom>
          </p:spPr>
          <p:txBody>
            <a:bodyPr lIns="254000" tIns="254000" rIns="254000" bIns="254000" rtlCol="0" anchor="ctr"/>
            <a:lstStyle/>
            <a:p>
              <a:pPr algn="ctr">
                <a:lnSpc>
                  <a:spcPts val="2239"/>
                </a:lnSpc>
              </a:pPr>
              <a:r>
                <a:rPr lang="en-US" sz="1599" dirty="0">
                  <a:solidFill>
                    <a:srgbClr val="000000"/>
                  </a:solidFill>
                  <a:latin typeface="DM Sans Bold"/>
                </a:rPr>
                <a:t>Explores the Olympic sporting landscape: variety of sports, popularity based on participation, and trends across Games to identify emerging or declining sports.</a:t>
              </a:r>
            </a:p>
          </p:txBody>
        </p:sp>
      </p:grpSp>
      <p:grpSp>
        <p:nvGrpSpPr>
          <p:cNvPr id="42" name="Group 42"/>
          <p:cNvGrpSpPr/>
          <p:nvPr/>
        </p:nvGrpSpPr>
        <p:grpSpPr>
          <a:xfrm>
            <a:off x="9266293" y="3630493"/>
            <a:ext cx="697068" cy="697068"/>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77E4"/>
            </a:solidFill>
          </p:spPr>
        </p:sp>
        <p:sp>
          <p:nvSpPr>
            <p:cNvPr id="44" name="TextBox 44"/>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sp>
        <p:nvSpPr>
          <p:cNvPr id="45" name="Freeform 45"/>
          <p:cNvSpPr/>
          <p:nvPr/>
        </p:nvSpPr>
        <p:spPr>
          <a:xfrm>
            <a:off x="9431014" y="3748946"/>
            <a:ext cx="367626" cy="420362"/>
          </a:xfrm>
          <a:custGeom>
            <a:avLst/>
            <a:gdLst/>
            <a:ahLst/>
            <a:cxnLst/>
            <a:rect l="l" t="t" r="r" b="b"/>
            <a:pathLst>
              <a:path w="367626" h="420362">
                <a:moveTo>
                  <a:pt x="0" y="0"/>
                </a:moveTo>
                <a:lnTo>
                  <a:pt x="367626" y="0"/>
                </a:lnTo>
                <a:lnTo>
                  <a:pt x="367626" y="420362"/>
                </a:lnTo>
                <a:lnTo>
                  <a:pt x="0" y="420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6" name="TextBox 46"/>
          <p:cNvSpPr txBox="1"/>
          <p:nvPr/>
        </p:nvSpPr>
        <p:spPr>
          <a:xfrm>
            <a:off x="1200146" y="7240253"/>
            <a:ext cx="3442752" cy="599187"/>
          </a:xfrm>
          <a:prstGeom prst="rect">
            <a:avLst/>
          </a:prstGeom>
        </p:spPr>
        <p:txBody>
          <a:bodyPr lIns="0" tIns="0" rIns="0" bIns="0" rtlCol="0" anchor="t">
            <a:spAutoFit/>
          </a:bodyPr>
          <a:lstStyle/>
          <a:p>
            <a:pPr algn="ctr">
              <a:lnSpc>
                <a:spcPts val="2460"/>
              </a:lnSpc>
              <a:spcBef>
                <a:spcPct val="0"/>
              </a:spcBef>
            </a:pPr>
            <a:r>
              <a:rPr lang="en-US" sz="1757" dirty="0">
                <a:solidFill>
                  <a:srgbClr val="000000"/>
                </a:solidFill>
                <a:latin typeface="DM Sans Bold"/>
              </a:rPr>
              <a:t>Athlete Participation &amp; Demographics</a:t>
            </a:r>
          </a:p>
        </p:txBody>
      </p:sp>
      <p:sp>
        <p:nvSpPr>
          <p:cNvPr id="47" name="TextBox 47"/>
          <p:cNvSpPr txBox="1"/>
          <p:nvPr/>
        </p:nvSpPr>
        <p:spPr>
          <a:xfrm>
            <a:off x="4436785" y="7279581"/>
            <a:ext cx="3442752" cy="291563"/>
          </a:xfrm>
          <a:prstGeom prst="rect">
            <a:avLst/>
          </a:prstGeom>
        </p:spPr>
        <p:txBody>
          <a:bodyPr lIns="0" tIns="0" rIns="0" bIns="0" rtlCol="0" anchor="t">
            <a:spAutoFit/>
          </a:bodyPr>
          <a:lstStyle/>
          <a:p>
            <a:pPr algn="ctr">
              <a:lnSpc>
                <a:spcPts val="2460"/>
              </a:lnSpc>
              <a:spcBef>
                <a:spcPct val="0"/>
              </a:spcBef>
            </a:pPr>
            <a:r>
              <a:rPr lang="en-US" sz="1757">
                <a:solidFill>
                  <a:srgbClr val="000000"/>
                </a:solidFill>
                <a:latin typeface="DM Sans Bold"/>
              </a:rPr>
              <a:t>Medal Distribution</a:t>
            </a:r>
          </a:p>
        </p:txBody>
      </p:sp>
      <p:grpSp>
        <p:nvGrpSpPr>
          <p:cNvPr id="48" name="Group 48"/>
          <p:cNvGrpSpPr/>
          <p:nvPr/>
        </p:nvGrpSpPr>
        <p:grpSpPr>
          <a:xfrm>
            <a:off x="11525461" y="4057847"/>
            <a:ext cx="2845210" cy="3098597"/>
            <a:chOff x="0" y="0"/>
            <a:chExt cx="1237902" cy="1348146"/>
          </a:xfrm>
        </p:grpSpPr>
        <p:sp>
          <p:nvSpPr>
            <p:cNvPr id="49" name="Freeform 49"/>
            <p:cNvSpPr/>
            <p:nvPr/>
          </p:nvSpPr>
          <p:spPr>
            <a:xfrm>
              <a:off x="0" y="0"/>
              <a:ext cx="1237902" cy="1348146"/>
            </a:xfrm>
            <a:custGeom>
              <a:avLst/>
              <a:gdLst/>
              <a:ahLst/>
              <a:cxnLst/>
              <a:rect l="l" t="t" r="r" b="b"/>
              <a:pathLst>
                <a:path w="1237902" h="1348146">
                  <a:moveTo>
                    <a:pt x="54421" y="0"/>
                  </a:moveTo>
                  <a:lnTo>
                    <a:pt x="1183482" y="0"/>
                  </a:lnTo>
                  <a:cubicBezTo>
                    <a:pt x="1213537" y="0"/>
                    <a:pt x="1237902" y="24365"/>
                    <a:pt x="1237902" y="54421"/>
                  </a:cubicBezTo>
                  <a:lnTo>
                    <a:pt x="1237902" y="1293726"/>
                  </a:lnTo>
                  <a:cubicBezTo>
                    <a:pt x="1237902" y="1308159"/>
                    <a:pt x="1232169" y="1322001"/>
                    <a:pt x="1221963" y="1332207"/>
                  </a:cubicBezTo>
                  <a:cubicBezTo>
                    <a:pt x="1211757" y="1342413"/>
                    <a:pt x="1197915" y="1348146"/>
                    <a:pt x="1183482" y="1348146"/>
                  </a:cubicBezTo>
                  <a:lnTo>
                    <a:pt x="54421" y="1348146"/>
                  </a:lnTo>
                  <a:cubicBezTo>
                    <a:pt x="24365" y="1348146"/>
                    <a:pt x="0" y="1323782"/>
                    <a:pt x="0" y="1293726"/>
                  </a:cubicBezTo>
                  <a:lnTo>
                    <a:pt x="0" y="54421"/>
                  </a:lnTo>
                  <a:cubicBezTo>
                    <a:pt x="0" y="39987"/>
                    <a:pt x="5734" y="26145"/>
                    <a:pt x="15939" y="15939"/>
                  </a:cubicBezTo>
                  <a:cubicBezTo>
                    <a:pt x="26145" y="5734"/>
                    <a:pt x="39987" y="0"/>
                    <a:pt x="54421" y="0"/>
                  </a:cubicBezTo>
                  <a:close/>
                </a:path>
              </a:pathLst>
            </a:custGeom>
            <a:solidFill>
              <a:srgbClr val="FFFFFF"/>
            </a:solidFill>
            <a:ln w="19050" cap="sq">
              <a:solidFill>
                <a:srgbClr val="000000"/>
              </a:solidFill>
              <a:prstDash val="solid"/>
              <a:miter/>
            </a:ln>
          </p:spPr>
        </p:sp>
        <p:sp>
          <p:nvSpPr>
            <p:cNvPr id="50" name="TextBox 50"/>
            <p:cNvSpPr txBox="1"/>
            <p:nvPr/>
          </p:nvSpPr>
          <p:spPr>
            <a:xfrm>
              <a:off x="0" y="-38100"/>
              <a:ext cx="1237902" cy="1386246"/>
            </a:xfrm>
            <a:prstGeom prst="rect">
              <a:avLst/>
            </a:prstGeom>
          </p:spPr>
          <p:txBody>
            <a:bodyPr lIns="254000" tIns="254000" rIns="254000" bIns="254000" rtlCol="0" anchor="ctr"/>
            <a:lstStyle/>
            <a:p>
              <a:pPr algn="ctr">
                <a:lnSpc>
                  <a:spcPts val="2100"/>
                </a:lnSpc>
              </a:pPr>
              <a:r>
                <a:rPr lang="en-US" sz="1500">
                  <a:solidFill>
                    <a:srgbClr val="000000"/>
                  </a:solidFill>
                  <a:latin typeface="DM Sans Bold"/>
                </a:rPr>
                <a:t>Differences between Summer and Winter Olympics. We'll compare participation, medal distribution, popular sports, and even age and physical attributes of athletes in each category.</a:t>
              </a:r>
            </a:p>
          </p:txBody>
        </p:sp>
      </p:grpSp>
      <p:grpSp>
        <p:nvGrpSpPr>
          <p:cNvPr id="51" name="Group 51"/>
          <p:cNvGrpSpPr/>
          <p:nvPr/>
        </p:nvGrpSpPr>
        <p:grpSpPr>
          <a:xfrm>
            <a:off x="12596318" y="3583183"/>
            <a:ext cx="697068" cy="697068"/>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77E4"/>
            </a:solidFill>
          </p:spPr>
        </p:sp>
        <p:sp>
          <p:nvSpPr>
            <p:cNvPr id="53" name="TextBox 53"/>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sp>
        <p:nvSpPr>
          <p:cNvPr id="54" name="Freeform 54"/>
          <p:cNvSpPr/>
          <p:nvPr/>
        </p:nvSpPr>
        <p:spPr>
          <a:xfrm>
            <a:off x="12744305" y="3710674"/>
            <a:ext cx="407522" cy="442085"/>
          </a:xfrm>
          <a:custGeom>
            <a:avLst/>
            <a:gdLst/>
            <a:ahLst/>
            <a:cxnLst/>
            <a:rect l="l" t="t" r="r" b="b"/>
            <a:pathLst>
              <a:path w="407522" h="442085">
                <a:moveTo>
                  <a:pt x="0" y="0"/>
                </a:moveTo>
                <a:lnTo>
                  <a:pt x="407522" y="0"/>
                </a:lnTo>
                <a:lnTo>
                  <a:pt x="407522" y="442085"/>
                </a:lnTo>
                <a:lnTo>
                  <a:pt x="0" y="4420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5" name="TextBox 55"/>
          <p:cNvSpPr txBox="1"/>
          <p:nvPr/>
        </p:nvSpPr>
        <p:spPr>
          <a:xfrm>
            <a:off x="7816469" y="7318482"/>
            <a:ext cx="3442752" cy="291563"/>
          </a:xfrm>
          <a:prstGeom prst="rect">
            <a:avLst/>
          </a:prstGeom>
        </p:spPr>
        <p:txBody>
          <a:bodyPr lIns="0" tIns="0" rIns="0" bIns="0" rtlCol="0" anchor="t">
            <a:spAutoFit/>
          </a:bodyPr>
          <a:lstStyle/>
          <a:p>
            <a:pPr algn="ctr">
              <a:lnSpc>
                <a:spcPts val="2460"/>
              </a:lnSpc>
              <a:spcBef>
                <a:spcPct val="0"/>
              </a:spcBef>
            </a:pPr>
            <a:r>
              <a:rPr lang="en-US" sz="1757">
                <a:solidFill>
                  <a:srgbClr val="000000"/>
                </a:solidFill>
                <a:latin typeface="DM Sans Bold"/>
              </a:rPr>
              <a:t>Trends in Sports</a:t>
            </a:r>
          </a:p>
        </p:txBody>
      </p:sp>
      <p:sp>
        <p:nvSpPr>
          <p:cNvPr id="56" name="TextBox 56"/>
          <p:cNvSpPr txBox="1"/>
          <p:nvPr/>
        </p:nvSpPr>
        <p:spPr>
          <a:xfrm>
            <a:off x="11188787" y="7318482"/>
            <a:ext cx="3442752" cy="291563"/>
          </a:xfrm>
          <a:prstGeom prst="rect">
            <a:avLst/>
          </a:prstGeom>
        </p:spPr>
        <p:txBody>
          <a:bodyPr lIns="0" tIns="0" rIns="0" bIns="0" rtlCol="0" anchor="t">
            <a:spAutoFit/>
          </a:bodyPr>
          <a:lstStyle/>
          <a:p>
            <a:pPr algn="ctr">
              <a:lnSpc>
                <a:spcPts val="2460"/>
              </a:lnSpc>
              <a:spcBef>
                <a:spcPct val="0"/>
              </a:spcBef>
            </a:pPr>
            <a:r>
              <a:rPr lang="en-US" sz="1757">
                <a:solidFill>
                  <a:srgbClr val="000000"/>
                </a:solidFill>
                <a:latin typeface="DM Sans Bold"/>
              </a:rPr>
              <a:t>Summer vs Winter </a:t>
            </a:r>
          </a:p>
        </p:txBody>
      </p:sp>
      <p:sp>
        <p:nvSpPr>
          <p:cNvPr id="57" name="AutoShape 57"/>
          <p:cNvSpPr/>
          <p:nvPr/>
        </p:nvSpPr>
        <p:spPr>
          <a:xfrm>
            <a:off x="7550948" y="5588033"/>
            <a:ext cx="537212" cy="20287"/>
          </a:xfrm>
          <a:prstGeom prst="line">
            <a:avLst/>
          </a:prstGeom>
          <a:ln w="38100" cap="flat">
            <a:solidFill>
              <a:srgbClr val="000000"/>
            </a:solidFill>
            <a:prstDash val="solid"/>
            <a:headEnd type="none" w="sm" len="sm"/>
            <a:tailEnd type="arrow" w="med" len="sm"/>
          </a:ln>
        </p:spPr>
      </p:sp>
      <p:sp>
        <p:nvSpPr>
          <p:cNvPr id="58" name="AutoShape 58"/>
          <p:cNvSpPr/>
          <p:nvPr/>
        </p:nvSpPr>
        <p:spPr>
          <a:xfrm>
            <a:off x="10992780" y="5556297"/>
            <a:ext cx="537212" cy="20287"/>
          </a:xfrm>
          <a:prstGeom prst="line">
            <a:avLst/>
          </a:prstGeom>
          <a:ln w="38100" cap="flat">
            <a:solidFill>
              <a:srgbClr val="000000"/>
            </a:solidFill>
            <a:prstDash val="solid"/>
            <a:headEnd type="none" w="sm" len="sm"/>
            <a:tailEnd type="arrow" w="med" len="sm"/>
          </a:ln>
        </p:spPr>
      </p:sp>
      <p:sp>
        <p:nvSpPr>
          <p:cNvPr id="59" name="AutoShape 59"/>
          <p:cNvSpPr/>
          <p:nvPr/>
        </p:nvSpPr>
        <p:spPr>
          <a:xfrm>
            <a:off x="14370671" y="5607083"/>
            <a:ext cx="537595" cy="0"/>
          </a:xfrm>
          <a:prstGeom prst="line">
            <a:avLst/>
          </a:prstGeom>
          <a:ln w="38100" cap="flat">
            <a:solidFill>
              <a:srgbClr val="000000"/>
            </a:solidFill>
            <a:prstDash val="solid"/>
            <a:headEnd type="none" w="sm" len="sm"/>
            <a:tailEnd type="arrow" w="med" len="sm"/>
          </a:ln>
        </p:spPr>
      </p:sp>
      <p:grpSp>
        <p:nvGrpSpPr>
          <p:cNvPr id="60" name="Group 60"/>
          <p:cNvGrpSpPr/>
          <p:nvPr/>
        </p:nvGrpSpPr>
        <p:grpSpPr>
          <a:xfrm>
            <a:off x="14897644" y="4001936"/>
            <a:ext cx="2845210" cy="3098597"/>
            <a:chOff x="0" y="0"/>
            <a:chExt cx="1237902" cy="1348146"/>
          </a:xfrm>
        </p:grpSpPr>
        <p:sp>
          <p:nvSpPr>
            <p:cNvPr id="61" name="Freeform 61"/>
            <p:cNvSpPr/>
            <p:nvPr/>
          </p:nvSpPr>
          <p:spPr>
            <a:xfrm>
              <a:off x="0" y="0"/>
              <a:ext cx="1237902" cy="1348146"/>
            </a:xfrm>
            <a:custGeom>
              <a:avLst/>
              <a:gdLst/>
              <a:ahLst/>
              <a:cxnLst/>
              <a:rect l="l" t="t" r="r" b="b"/>
              <a:pathLst>
                <a:path w="1237902" h="1348146">
                  <a:moveTo>
                    <a:pt x="54421" y="0"/>
                  </a:moveTo>
                  <a:lnTo>
                    <a:pt x="1183482" y="0"/>
                  </a:lnTo>
                  <a:cubicBezTo>
                    <a:pt x="1213537" y="0"/>
                    <a:pt x="1237902" y="24365"/>
                    <a:pt x="1237902" y="54421"/>
                  </a:cubicBezTo>
                  <a:lnTo>
                    <a:pt x="1237902" y="1293726"/>
                  </a:lnTo>
                  <a:cubicBezTo>
                    <a:pt x="1237902" y="1308159"/>
                    <a:pt x="1232169" y="1322001"/>
                    <a:pt x="1221963" y="1332207"/>
                  </a:cubicBezTo>
                  <a:cubicBezTo>
                    <a:pt x="1211757" y="1342413"/>
                    <a:pt x="1197915" y="1348146"/>
                    <a:pt x="1183482" y="1348146"/>
                  </a:cubicBezTo>
                  <a:lnTo>
                    <a:pt x="54421" y="1348146"/>
                  </a:lnTo>
                  <a:cubicBezTo>
                    <a:pt x="24365" y="1348146"/>
                    <a:pt x="0" y="1323782"/>
                    <a:pt x="0" y="1293726"/>
                  </a:cubicBezTo>
                  <a:lnTo>
                    <a:pt x="0" y="54421"/>
                  </a:lnTo>
                  <a:cubicBezTo>
                    <a:pt x="0" y="39987"/>
                    <a:pt x="5734" y="26145"/>
                    <a:pt x="15939" y="15939"/>
                  </a:cubicBezTo>
                  <a:cubicBezTo>
                    <a:pt x="26145" y="5734"/>
                    <a:pt x="39987" y="0"/>
                    <a:pt x="54421" y="0"/>
                  </a:cubicBezTo>
                  <a:close/>
                </a:path>
              </a:pathLst>
            </a:custGeom>
            <a:solidFill>
              <a:srgbClr val="FFFFFF"/>
            </a:solidFill>
            <a:ln w="19050" cap="sq">
              <a:solidFill>
                <a:srgbClr val="000000"/>
              </a:solidFill>
              <a:prstDash val="solid"/>
              <a:miter/>
            </a:ln>
          </p:spPr>
        </p:sp>
        <p:sp>
          <p:nvSpPr>
            <p:cNvPr id="62" name="TextBox 62"/>
            <p:cNvSpPr txBox="1"/>
            <p:nvPr/>
          </p:nvSpPr>
          <p:spPr>
            <a:xfrm>
              <a:off x="0" y="-28575"/>
              <a:ext cx="1237902" cy="1376721"/>
            </a:xfrm>
            <a:prstGeom prst="rect">
              <a:avLst/>
            </a:prstGeom>
          </p:spPr>
          <p:txBody>
            <a:bodyPr lIns="254000" tIns="254000" rIns="254000" bIns="254000" rtlCol="0" anchor="ctr"/>
            <a:lstStyle/>
            <a:p>
              <a:pPr algn="ctr">
                <a:lnSpc>
                  <a:spcPts val="2379"/>
                </a:lnSpc>
              </a:pPr>
              <a:r>
                <a:rPr lang="en-US" sz="1699">
                  <a:solidFill>
                    <a:srgbClr val="000000"/>
                  </a:solidFill>
                  <a:latin typeface="DM Sans Bold"/>
                </a:rPr>
                <a:t>Predicting Athlete’s physical attributes based on a Sport and exploring links between a country's social/economic factors and Olympic success.</a:t>
              </a:r>
            </a:p>
          </p:txBody>
        </p:sp>
      </p:grpSp>
      <p:grpSp>
        <p:nvGrpSpPr>
          <p:cNvPr id="63" name="Group 63"/>
          <p:cNvGrpSpPr/>
          <p:nvPr/>
        </p:nvGrpSpPr>
        <p:grpSpPr>
          <a:xfrm>
            <a:off x="15930470" y="3497641"/>
            <a:ext cx="697068" cy="697068"/>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77E4"/>
            </a:solidFill>
          </p:spPr>
        </p:sp>
        <p:sp>
          <p:nvSpPr>
            <p:cNvPr id="65" name="TextBox 65"/>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sp>
        <p:nvSpPr>
          <p:cNvPr id="66" name="Freeform 66"/>
          <p:cNvSpPr/>
          <p:nvPr/>
        </p:nvSpPr>
        <p:spPr>
          <a:xfrm>
            <a:off x="16050752" y="3611961"/>
            <a:ext cx="456504" cy="468428"/>
          </a:xfrm>
          <a:custGeom>
            <a:avLst/>
            <a:gdLst/>
            <a:ahLst/>
            <a:cxnLst/>
            <a:rect l="l" t="t" r="r" b="b"/>
            <a:pathLst>
              <a:path w="456504" h="468428">
                <a:moveTo>
                  <a:pt x="0" y="0"/>
                </a:moveTo>
                <a:lnTo>
                  <a:pt x="456505" y="0"/>
                </a:lnTo>
                <a:lnTo>
                  <a:pt x="456505" y="468428"/>
                </a:lnTo>
                <a:lnTo>
                  <a:pt x="0" y="4684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67" name="TextBox 67"/>
          <p:cNvSpPr txBox="1"/>
          <p:nvPr/>
        </p:nvSpPr>
        <p:spPr>
          <a:xfrm>
            <a:off x="14631539" y="7262571"/>
            <a:ext cx="3442752" cy="291563"/>
          </a:xfrm>
          <a:prstGeom prst="rect">
            <a:avLst/>
          </a:prstGeom>
        </p:spPr>
        <p:txBody>
          <a:bodyPr lIns="0" tIns="0" rIns="0" bIns="0" rtlCol="0" anchor="t">
            <a:spAutoFit/>
          </a:bodyPr>
          <a:lstStyle/>
          <a:p>
            <a:pPr algn="ctr">
              <a:lnSpc>
                <a:spcPts val="2460"/>
              </a:lnSpc>
              <a:spcBef>
                <a:spcPct val="0"/>
              </a:spcBef>
            </a:pPr>
            <a:r>
              <a:rPr lang="en-US" sz="1757">
                <a:solidFill>
                  <a:srgbClr val="000000"/>
                </a:solidFill>
                <a:latin typeface="DM Sans Bold"/>
              </a:rPr>
              <a:t>Deeper Dives</a:t>
            </a:r>
          </a:p>
        </p:txBody>
      </p:sp>
      <p:sp>
        <p:nvSpPr>
          <p:cNvPr id="68" name="TextBox 68"/>
          <p:cNvSpPr txBox="1"/>
          <p:nvPr/>
        </p:nvSpPr>
        <p:spPr>
          <a:xfrm>
            <a:off x="550517" y="130711"/>
            <a:ext cx="5546047" cy="1227461"/>
          </a:xfrm>
          <a:prstGeom prst="rect">
            <a:avLst/>
          </a:prstGeom>
        </p:spPr>
        <p:txBody>
          <a:bodyPr lIns="0" tIns="0" rIns="0" bIns="0" rtlCol="0" anchor="t">
            <a:spAutoFit/>
          </a:bodyPr>
          <a:lstStyle/>
          <a:p>
            <a:pPr algn="just">
              <a:lnSpc>
                <a:spcPts val="10044"/>
              </a:lnSpc>
            </a:pPr>
            <a:r>
              <a:rPr lang="en-US" sz="7174" dirty="0">
                <a:solidFill>
                  <a:srgbClr val="FFFFFF"/>
                </a:solidFill>
                <a:latin typeface="TT Hoves Bold"/>
              </a:rPr>
              <a:t>OBJECTIVES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F0F2"/>
        </a:solidFill>
        <a:effectLst/>
      </p:bgPr>
    </p:bg>
    <p:spTree>
      <p:nvGrpSpPr>
        <p:cNvPr id="1" name=""/>
        <p:cNvGrpSpPr/>
        <p:nvPr/>
      </p:nvGrpSpPr>
      <p:grpSpPr>
        <a:xfrm>
          <a:off x="0" y="0"/>
          <a:ext cx="0" cy="0"/>
          <a:chOff x="0" y="0"/>
          <a:chExt cx="0" cy="0"/>
        </a:xfrm>
      </p:grpSpPr>
      <p:sp>
        <p:nvSpPr>
          <p:cNvPr id="2" name="TextBox 2"/>
          <p:cNvSpPr txBox="1"/>
          <p:nvPr/>
        </p:nvSpPr>
        <p:spPr>
          <a:xfrm>
            <a:off x="5183432" y="4429813"/>
            <a:ext cx="4115558" cy="1703070"/>
          </a:xfrm>
          <a:prstGeom prst="rect">
            <a:avLst/>
          </a:prstGeom>
        </p:spPr>
        <p:txBody>
          <a:bodyPr lIns="0" tIns="0" rIns="0" bIns="0" rtlCol="0" anchor="t">
            <a:spAutoFit/>
          </a:bodyPr>
          <a:lstStyle/>
          <a:p>
            <a:pPr algn="ctr">
              <a:lnSpc>
                <a:spcPts val="2700"/>
              </a:lnSpc>
            </a:pPr>
            <a:r>
              <a:rPr lang="en-US" sz="1800" spc="26" dirty="0">
                <a:solidFill>
                  <a:srgbClr val="191919"/>
                </a:solidFill>
                <a:latin typeface="DM Sans Bold"/>
              </a:rPr>
              <a:t>Address errors, inconsistencies, and missing values in the data. Making sure the data is prepared for analysis, format it correctly (data types) as needed.</a:t>
            </a:r>
          </a:p>
        </p:txBody>
      </p:sp>
      <p:sp>
        <p:nvSpPr>
          <p:cNvPr id="3" name="TextBox 3"/>
          <p:cNvSpPr txBox="1"/>
          <p:nvPr/>
        </p:nvSpPr>
        <p:spPr>
          <a:xfrm>
            <a:off x="729015" y="6506640"/>
            <a:ext cx="3906619" cy="2045970"/>
          </a:xfrm>
          <a:prstGeom prst="rect">
            <a:avLst/>
          </a:prstGeom>
        </p:spPr>
        <p:txBody>
          <a:bodyPr lIns="0" tIns="0" rIns="0" bIns="0" rtlCol="0" anchor="t">
            <a:spAutoFit/>
          </a:bodyPr>
          <a:lstStyle/>
          <a:p>
            <a:pPr algn="ctr">
              <a:lnSpc>
                <a:spcPts val="2700"/>
              </a:lnSpc>
            </a:pPr>
            <a:r>
              <a:rPr lang="en-US" sz="1800" spc="26">
                <a:solidFill>
                  <a:srgbClr val="191919"/>
                </a:solidFill>
                <a:latin typeface="DM Sans Bold"/>
              </a:rPr>
              <a:t>Identifying important patterns, correlations, and trends in the data and creating clear, informative visuals to effectively convey our conclusions and observations</a:t>
            </a:r>
          </a:p>
        </p:txBody>
      </p:sp>
      <p:sp>
        <p:nvSpPr>
          <p:cNvPr id="4" name="TextBox 4"/>
          <p:cNvSpPr txBox="1"/>
          <p:nvPr/>
        </p:nvSpPr>
        <p:spPr>
          <a:xfrm>
            <a:off x="13905333" y="4429813"/>
            <a:ext cx="3653652" cy="1703070"/>
          </a:xfrm>
          <a:prstGeom prst="rect">
            <a:avLst/>
          </a:prstGeom>
        </p:spPr>
        <p:txBody>
          <a:bodyPr lIns="0" tIns="0" rIns="0" bIns="0" rtlCol="0" anchor="t">
            <a:spAutoFit/>
          </a:bodyPr>
          <a:lstStyle/>
          <a:p>
            <a:pPr algn="ctr">
              <a:lnSpc>
                <a:spcPts val="2700"/>
              </a:lnSpc>
            </a:pPr>
            <a:r>
              <a:rPr lang="en-US" sz="1800" spc="26">
                <a:solidFill>
                  <a:srgbClr val="191919"/>
                </a:solidFill>
                <a:latin typeface="DM Sans Bold"/>
              </a:rPr>
              <a:t>Each stage was completed using different Python libraries, such as numpy and pandas, and visualization tools, like matplotlib, seaborn, and plotly.</a:t>
            </a:r>
          </a:p>
        </p:txBody>
      </p:sp>
      <p:grpSp>
        <p:nvGrpSpPr>
          <p:cNvPr id="5" name="Group 5"/>
          <p:cNvGrpSpPr/>
          <p:nvPr/>
        </p:nvGrpSpPr>
        <p:grpSpPr>
          <a:xfrm>
            <a:off x="5716263" y="2770566"/>
            <a:ext cx="2552452" cy="802005"/>
            <a:chOff x="0" y="0"/>
            <a:chExt cx="672251" cy="211228"/>
          </a:xfrm>
        </p:grpSpPr>
        <p:sp>
          <p:nvSpPr>
            <p:cNvPr id="6" name="Freeform 6"/>
            <p:cNvSpPr/>
            <p:nvPr/>
          </p:nvSpPr>
          <p:spPr>
            <a:xfrm>
              <a:off x="0" y="0"/>
              <a:ext cx="672251" cy="211228"/>
            </a:xfrm>
            <a:custGeom>
              <a:avLst/>
              <a:gdLst/>
              <a:ahLst/>
              <a:cxnLst/>
              <a:rect l="l" t="t" r="r" b="b"/>
              <a:pathLst>
                <a:path w="672251" h="211228">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004AAD"/>
            </a:solidFill>
          </p:spPr>
        </p:sp>
        <p:sp>
          <p:nvSpPr>
            <p:cNvPr id="7" name="TextBox 7"/>
            <p:cNvSpPr txBox="1"/>
            <p:nvPr/>
          </p:nvSpPr>
          <p:spPr>
            <a:xfrm>
              <a:off x="0" y="-28575"/>
              <a:ext cx="672251" cy="239803"/>
            </a:xfrm>
            <a:prstGeom prst="rect">
              <a:avLst/>
            </a:prstGeom>
          </p:spPr>
          <p:txBody>
            <a:bodyPr lIns="254000" tIns="254000" rIns="254000" bIns="254000" rtlCol="0" anchor="ctr"/>
            <a:lstStyle/>
            <a:p>
              <a:pPr algn="ctr">
                <a:lnSpc>
                  <a:spcPts val="3120"/>
                </a:lnSpc>
              </a:pPr>
              <a:r>
                <a:rPr lang="en-US" sz="2400" dirty="0">
                  <a:solidFill>
                    <a:srgbClr val="FFFFFF"/>
                  </a:solidFill>
                  <a:latin typeface="Aileron Bold"/>
                </a:rPr>
                <a:t>Stage 1</a:t>
              </a:r>
            </a:p>
          </p:txBody>
        </p:sp>
      </p:grpSp>
      <p:sp>
        <p:nvSpPr>
          <p:cNvPr id="8" name="AutoShape 8"/>
          <p:cNvSpPr/>
          <p:nvPr/>
        </p:nvSpPr>
        <p:spPr>
          <a:xfrm flipH="1">
            <a:off x="4842861" y="3171568"/>
            <a:ext cx="873402" cy="0"/>
          </a:xfrm>
          <a:prstGeom prst="line">
            <a:avLst/>
          </a:prstGeom>
          <a:ln w="47625" cap="flat">
            <a:solidFill>
              <a:srgbClr val="000000"/>
            </a:solidFill>
            <a:prstDash val="solid"/>
            <a:headEnd type="none" w="sm" len="sm"/>
            <a:tailEnd type="oval" w="lg" len="lg"/>
          </a:ln>
        </p:spPr>
      </p:sp>
      <p:sp>
        <p:nvSpPr>
          <p:cNvPr id="9" name="AutoShape 9"/>
          <p:cNvSpPr/>
          <p:nvPr/>
        </p:nvSpPr>
        <p:spPr>
          <a:xfrm flipV="1">
            <a:off x="13592628" y="3691327"/>
            <a:ext cx="28575" cy="5023582"/>
          </a:xfrm>
          <a:prstGeom prst="line">
            <a:avLst/>
          </a:prstGeom>
          <a:ln w="57150" cap="flat">
            <a:solidFill>
              <a:srgbClr val="000000"/>
            </a:solidFill>
            <a:prstDash val="solid"/>
            <a:headEnd type="none" w="sm" len="sm"/>
            <a:tailEnd type="none" w="sm" len="sm"/>
          </a:ln>
        </p:spPr>
      </p:sp>
      <p:sp>
        <p:nvSpPr>
          <p:cNvPr id="10" name="AutoShape 10"/>
          <p:cNvSpPr/>
          <p:nvPr/>
        </p:nvSpPr>
        <p:spPr>
          <a:xfrm>
            <a:off x="4909536" y="8714910"/>
            <a:ext cx="8711666" cy="0"/>
          </a:xfrm>
          <a:prstGeom prst="line">
            <a:avLst/>
          </a:prstGeom>
          <a:ln w="57150" cap="flat">
            <a:solidFill>
              <a:srgbClr val="000000"/>
            </a:solidFill>
            <a:prstDash val="solid"/>
            <a:headEnd type="none" w="sm" len="sm"/>
            <a:tailEnd type="none" w="sm" len="sm"/>
          </a:ln>
        </p:spPr>
      </p:sp>
      <p:grpSp>
        <p:nvGrpSpPr>
          <p:cNvPr id="11" name="Group 11"/>
          <p:cNvGrpSpPr/>
          <p:nvPr/>
        </p:nvGrpSpPr>
        <p:grpSpPr>
          <a:xfrm>
            <a:off x="5716263" y="7244394"/>
            <a:ext cx="2552452" cy="802005"/>
            <a:chOff x="0" y="0"/>
            <a:chExt cx="672251" cy="211228"/>
          </a:xfrm>
        </p:grpSpPr>
        <p:sp>
          <p:nvSpPr>
            <p:cNvPr id="12" name="Freeform 12"/>
            <p:cNvSpPr/>
            <p:nvPr/>
          </p:nvSpPr>
          <p:spPr>
            <a:xfrm>
              <a:off x="0" y="0"/>
              <a:ext cx="672251" cy="211228"/>
            </a:xfrm>
            <a:custGeom>
              <a:avLst/>
              <a:gdLst/>
              <a:ahLst/>
              <a:cxnLst/>
              <a:rect l="l" t="t" r="r" b="b"/>
              <a:pathLst>
                <a:path w="672251" h="211228">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13538A"/>
            </a:solidFill>
          </p:spPr>
        </p:sp>
        <p:sp>
          <p:nvSpPr>
            <p:cNvPr id="13" name="TextBox 13"/>
            <p:cNvSpPr txBox="1"/>
            <p:nvPr/>
          </p:nvSpPr>
          <p:spPr>
            <a:xfrm>
              <a:off x="0" y="-28575"/>
              <a:ext cx="672251" cy="239803"/>
            </a:xfrm>
            <a:prstGeom prst="rect">
              <a:avLst/>
            </a:prstGeom>
          </p:spPr>
          <p:txBody>
            <a:bodyPr lIns="254000" tIns="254000" rIns="254000" bIns="254000" rtlCol="0" anchor="ctr"/>
            <a:lstStyle/>
            <a:p>
              <a:pPr algn="ctr">
                <a:lnSpc>
                  <a:spcPts val="3120"/>
                </a:lnSpc>
              </a:pPr>
              <a:r>
                <a:rPr lang="en-US" sz="2400">
                  <a:solidFill>
                    <a:srgbClr val="FFFFFF"/>
                  </a:solidFill>
                  <a:latin typeface="Aileron Bold"/>
                </a:rPr>
                <a:t>Stage 3</a:t>
              </a:r>
            </a:p>
          </p:txBody>
        </p:sp>
      </p:grpSp>
      <p:sp>
        <p:nvSpPr>
          <p:cNvPr id="14" name="AutoShape 14"/>
          <p:cNvSpPr/>
          <p:nvPr/>
        </p:nvSpPr>
        <p:spPr>
          <a:xfrm flipH="1">
            <a:off x="4842861" y="7645396"/>
            <a:ext cx="873402" cy="0"/>
          </a:xfrm>
          <a:prstGeom prst="line">
            <a:avLst/>
          </a:prstGeom>
          <a:ln w="47625" cap="flat">
            <a:solidFill>
              <a:srgbClr val="000000"/>
            </a:solidFill>
            <a:prstDash val="solid"/>
            <a:headEnd type="none" w="sm" len="sm"/>
            <a:tailEnd type="oval" w="lg" len="lg"/>
          </a:ln>
        </p:spPr>
      </p:sp>
      <p:grpSp>
        <p:nvGrpSpPr>
          <p:cNvPr id="15" name="Group 15"/>
          <p:cNvGrpSpPr/>
          <p:nvPr/>
        </p:nvGrpSpPr>
        <p:grpSpPr>
          <a:xfrm>
            <a:off x="14371280" y="7244394"/>
            <a:ext cx="2552452" cy="802005"/>
            <a:chOff x="0" y="0"/>
            <a:chExt cx="672251" cy="211228"/>
          </a:xfrm>
        </p:grpSpPr>
        <p:sp>
          <p:nvSpPr>
            <p:cNvPr id="16" name="Freeform 16"/>
            <p:cNvSpPr/>
            <p:nvPr/>
          </p:nvSpPr>
          <p:spPr>
            <a:xfrm>
              <a:off x="0" y="0"/>
              <a:ext cx="672251" cy="211228"/>
            </a:xfrm>
            <a:custGeom>
              <a:avLst/>
              <a:gdLst/>
              <a:ahLst/>
              <a:cxnLst/>
              <a:rect l="l" t="t" r="r" b="b"/>
              <a:pathLst>
                <a:path w="672251" h="211228">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2C6EA6"/>
            </a:solidFill>
          </p:spPr>
        </p:sp>
        <p:sp>
          <p:nvSpPr>
            <p:cNvPr id="17" name="TextBox 17"/>
            <p:cNvSpPr txBox="1"/>
            <p:nvPr/>
          </p:nvSpPr>
          <p:spPr>
            <a:xfrm>
              <a:off x="0" y="-28575"/>
              <a:ext cx="672251" cy="239803"/>
            </a:xfrm>
            <a:prstGeom prst="rect">
              <a:avLst/>
            </a:prstGeom>
          </p:spPr>
          <p:txBody>
            <a:bodyPr lIns="254000" tIns="254000" rIns="254000" bIns="254000" rtlCol="0" anchor="ctr"/>
            <a:lstStyle/>
            <a:p>
              <a:pPr algn="ctr">
                <a:lnSpc>
                  <a:spcPts val="3120"/>
                </a:lnSpc>
              </a:pPr>
              <a:r>
                <a:rPr lang="en-US" sz="2400">
                  <a:solidFill>
                    <a:srgbClr val="FFFFFF"/>
                  </a:solidFill>
                  <a:latin typeface="Aileron Bold"/>
                </a:rPr>
                <a:t>Stage 4</a:t>
              </a:r>
            </a:p>
          </p:txBody>
        </p:sp>
      </p:grpSp>
      <p:sp>
        <p:nvSpPr>
          <p:cNvPr id="18" name="AutoShape 18"/>
          <p:cNvSpPr/>
          <p:nvPr/>
        </p:nvSpPr>
        <p:spPr>
          <a:xfrm flipH="1">
            <a:off x="13497878" y="7645396"/>
            <a:ext cx="873402" cy="0"/>
          </a:xfrm>
          <a:prstGeom prst="line">
            <a:avLst/>
          </a:prstGeom>
          <a:ln w="47625" cap="flat">
            <a:solidFill>
              <a:srgbClr val="000000"/>
            </a:solidFill>
            <a:prstDash val="solid"/>
            <a:headEnd type="none" w="sm" len="sm"/>
            <a:tailEnd type="oval" w="lg" len="lg"/>
          </a:ln>
        </p:spPr>
      </p:sp>
      <p:grpSp>
        <p:nvGrpSpPr>
          <p:cNvPr id="19" name="Group 19"/>
          <p:cNvGrpSpPr/>
          <p:nvPr/>
        </p:nvGrpSpPr>
        <p:grpSpPr>
          <a:xfrm>
            <a:off x="1637925" y="4908920"/>
            <a:ext cx="2552452" cy="802005"/>
            <a:chOff x="0" y="0"/>
            <a:chExt cx="672251" cy="211228"/>
          </a:xfrm>
        </p:grpSpPr>
        <p:sp>
          <p:nvSpPr>
            <p:cNvPr id="20" name="Freeform 20"/>
            <p:cNvSpPr/>
            <p:nvPr/>
          </p:nvSpPr>
          <p:spPr>
            <a:xfrm>
              <a:off x="0" y="0"/>
              <a:ext cx="672251" cy="211228"/>
            </a:xfrm>
            <a:custGeom>
              <a:avLst/>
              <a:gdLst/>
              <a:ahLst/>
              <a:cxnLst/>
              <a:rect l="l" t="t" r="r" b="b"/>
              <a:pathLst>
                <a:path w="672251" h="211228">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2677E4"/>
            </a:solidFill>
          </p:spPr>
        </p:sp>
        <p:sp>
          <p:nvSpPr>
            <p:cNvPr id="21" name="TextBox 21"/>
            <p:cNvSpPr txBox="1"/>
            <p:nvPr/>
          </p:nvSpPr>
          <p:spPr>
            <a:xfrm>
              <a:off x="0" y="-28575"/>
              <a:ext cx="672251" cy="239803"/>
            </a:xfrm>
            <a:prstGeom prst="rect">
              <a:avLst/>
            </a:prstGeom>
          </p:spPr>
          <p:txBody>
            <a:bodyPr lIns="254000" tIns="254000" rIns="254000" bIns="254000" rtlCol="0" anchor="ctr"/>
            <a:lstStyle/>
            <a:p>
              <a:pPr algn="ctr">
                <a:lnSpc>
                  <a:spcPts val="3120"/>
                </a:lnSpc>
              </a:pPr>
              <a:r>
                <a:rPr lang="en-US" sz="2400" dirty="0">
                  <a:solidFill>
                    <a:srgbClr val="FFFFFF"/>
                  </a:solidFill>
                  <a:latin typeface="Aileron Bold"/>
                </a:rPr>
                <a:t>Stage 2</a:t>
              </a:r>
            </a:p>
          </p:txBody>
        </p:sp>
      </p:grpSp>
      <p:sp>
        <p:nvSpPr>
          <p:cNvPr id="22" name="AutoShape 22"/>
          <p:cNvSpPr/>
          <p:nvPr/>
        </p:nvSpPr>
        <p:spPr>
          <a:xfrm flipH="1" flipV="1">
            <a:off x="4190377" y="5309923"/>
            <a:ext cx="841762" cy="0"/>
          </a:xfrm>
          <a:prstGeom prst="line">
            <a:avLst/>
          </a:prstGeom>
          <a:ln w="47625" cap="flat">
            <a:solidFill>
              <a:srgbClr val="000000"/>
            </a:solidFill>
            <a:prstDash val="solid"/>
            <a:headEnd type="oval" w="lg" len="lg"/>
            <a:tailEnd type="none" w="sm" len="sm"/>
          </a:ln>
        </p:spPr>
      </p:sp>
      <p:sp>
        <p:nvSpPr>
          <p:cNvPr id="23" name="AutoShape 23"/>
          <p:cNvSpPr/>
          <p:nvPr/>
        </p:nvSpPr>
        <p:spPr>
          <a:xfrm flipV="1">
            <a:off x="4938111" y="2555457"/>
            <a:ext cx="0" cy="6168603"/>
          </a:xfrm>
          <a:prstGeom prst="line">
            <a:avLst/>
          </a:prstGeom>
          <a:ln w="57150" cap="flat">
            <a:solidFill>
              <a:srgbClr val="000000"/>
            </a:solidFill>
            <a:prstDash val="solid"/>
            <a:headEnd type="none" w="sm" len="sm"/>
            <a:tailEnd type="none" w="sm" len="sm"/>
          </a:ln>
        </p:spPr>
      </p:sp>
      <p:grpSp>
        <p:nvGrpSpPr>
          <p:cNvPr id="24" name="Group 24"/>
          <p:cNvGrpSpPr/>
          <p:nvPr/>
        </p:nvGrpSpPr>
        <p:grpSpPr>
          <a:xfrm>
            <a:off x="10292045" y="4908920"/>
            <a:ext cx="2552452" cy="802005"/>
            <a:chOff x="0" y="0"/>
            <a:chExt cx="672251" cy="211228"/>
          </a:xfrm>
        </p:grpSpPr>
        <p:sp>
          <p:nvSpPr>
            <p:cNvPr id="25" name="Freeform 25"/>
            <p:cNvSpPr/>
            <p:nvPr/>
          </p:nvSpPr>
          <p:spPr>
            <a:xfrm>
              <a:off x="0" y="0"/>
              <a:ext cx="672251" cy="211228"/>
            </a:xfrm>
            <a:custGeom>
              <a:avLst/>
              <a:gdLst/>
              <a:ahLst/>
              <a:cxnLst/>
              <a:rect l="l" t="t" r="r" b="b"/>
              <a:pathLst>
                <a:path w="672251" h="211228">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4287C2"/>
            </a:solidFill>
          </p:spPr>
        </p:sp>
        <p:sp>
          <p:nvSpPr>
            <p:cNvPr id="26" name="TextBox 26"/>
            <p:cNvSpPr txBox="1"/>
            <p:nvPr/>
          </p:nvSpPr>
          <p:spPr>
            <a:xfrm>
              <a:off x="0" y="-28575"/>
              <a:ext cx="672251" cy="239803"/>
            </a:xfrm>
            <a:prstGeom prst="rect">
              <a:avLst/>
            </a:prstGeom>
          </p:spPr>
          <p:txBody>
            <a:bodyPr lIns="254000" tIns="254000" rIns="254000" bIns="254000" rtlCol="0" anchor="ctr"/>
            <a:lstStyle/>
            <a:p>
              <a:pPr algn="ctr">
                <a:lnSpc>
                  <a:spcPts val="3120"/>
                </a:lnSpc>
              </a:pPr>
              <a:r>
                <a:rPr lang="en-US" sz="2400">
                  <a:solidFill>
                    <a:srgbClr val="FFFFFF"/>
                  </a:solidFill>
                  <a:latin typeface="Aileron Bold"/>
                </a:rPr>
                <a:t>Stage 5</a:t>
              </a:r>
            </a:p>
          </p:txBody>
        </p:sp>
      </p:grpSp>
      <p:sp>
        <p:nvSpPr>
          <p:cNvPr id="27" name="AutoShape 27"/>
          <p:cNvSpPr/>
          <p:nvPr/>
        </p:nvSpPr>
        <p:spPr>
          <a:xfrm flipH="1" flipV="1">
            <a:off x="12844497" y="5309923"/>
            <a:ext cx="841762" cy="0"/>
          </a:xfrm>
          <a:prstGeom prst="line">
            <a:avLst/>
          </a:prstGeom>
          <a:ln w="47625" cap="flat">
            <a:solidFill>
              <a:srgbClr val="000000"/>
            </a:solidFill>
            <a:prstDash val="solid"/>
            <a:headEnd type="oval" w="lg" len="lg"/>
            <a:tailEnd type="none" w="sm" len="sm"/>
          </a:ln>
        </p:spPr>
      </p:sp>
      <p:sp>
        <p:nvSpPr>
          <p:cNvPr id="28" name="TextBox 28"/>
          <p:cNvSpPr txBox="1"/>
          <p:nvPr/>
        </p:nvSpPr>
        <p:spPr>
          <a:xfrm>
            <a:off x="5716263" y="1019175"/>
            <a:ext cx="6319585" cy="857250"/>
          </a:xfrm>
          <a:prstGeom prst="rect">
            <a:avLst/>
          </a:prstGeom>
        </p:spPr>
        <p:txBody>
          <a:bodyPr lIns="0" tIns="0" rIns="0" bIns="0" rtlCol="0" anchor="t">
            <a:spAutoFit/>
          </a:bodyPr>
          <a:lstStyle/>
          <a:p>
            <a:pPr algn="ctr">
              <a:lnSpc>
                <a:spcPts val="6719"/>
              </a:lnSpc>
            </a:pPr>
            <a:r>
              <a:rPr lang="en-US" sz="5599" spc="167" dirty="0">
                <a:solidFill>
                  <a:srgbClr val="191919"/>
                </a:solidFill>
                <a:latin typeface="TT Hoves Bold"/>
              </a:rPr>
              <a:t>APPROACH</a:t>
            </a:r>
          </a:p>
        </p:txBody>
      </p:sp>
      <p:sp>
        <p:nvSpPr>
          <p:cNvPr id="29" name="TextBox 29"/>
          <p:cNvSpPr txBox="1"/>
          <p:nvPr/>
        </p:nvSpPr>
        <p:spPr>
          <a:xfrm>
            <a:off x="1328385" y="2674057"/>
            <a:ext cx="3121890" cy="1017270"/>
          </a:xfrm>
          <a:prstGeom prst="rect">
            <a:avLst/>
          </a:prstGeom>
        </p:spPr>
        <p:txBody>
          <a:bodyPr lIns="0" tIns="0" rIns="0" bIns="0" rtlCol="0" anchor="t">
            <a:spAutoFit/>
          </a:bodyPr>
          <a:lstStyle/>
          <a:p>
            <a:pPr algn="ctr">
              <a:lnSpc>
                <a:spcPts val="2700"/>
              </a:lnSpc>
            </a:pPr>
            <a:r>
              <a:rPr lang="en-US" sz="1800" spc="26" dirty="0">
                <a:solidFill>
                  <a:srgbClr val="191919"/>
                </a:solidFill>
                <a:latin typeface="DM Sans Bold"/>
              </a:rPr>
              <a:t>Acquire dataset and understand its structure and summary statistics.</a:t>
            </a:r>
          </a:p>
        </p:txBody>
      </p:sp>
      <p:sp>
        <p:nvSpPr>
          <p:cNvPr id="30" name="TextBox 30"/>
          <p:cNvSpPr txBox="1"/>
          <p:nvPr/>
        </p:nvSpPr>
        <p:spPr>
          <a:xfrm>
            <a:off x="9262219" y="6936736"/>
            <a:ext cx="4115558" cy="1360170"/>
          </a:xfrm>
          <a:prstGeom prst="rect">
            <a:avLst/>
          </a:prstGeom>
        </p:spPr>
        <p:txBody>
          <a:bodyPr lIns="0" tIns="0" rIns="0" bIns="0" rtlCol="0" anchor="t">
            <a:spAutoFit/>
          </a:bodyPr>
          <a:lstStyle/>
          <a:p>
            <a:pPr algn="ctr">
              <a:lnSpc>
                <a:spcPts val="2700"/>
              </a:lnSpc>
            </a:pPr>
            <a:r>
              <a:rPr lang="en-US" sz="1800" spc="26">
                <a:solidFill>
                  <a:srgbClr val="191919"/>
                </a:solidFill>
                <a:latin typeface="DM Sans Bold"/>
              </a:rPr>
              <a:t>The previously stated goals were kept in mind as the analysis and visualizations were completed step by step.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44444" y="2129413"/>
            <a:ext cx="11340104" cy="1061086"/>
          </a:xfrm>
          <a:prstGeom prst="rect">
            <a:avLst/>
          </a:prstGeom>
        </p:spPr>
        <p:txBody>
          <a:bodyPr lIns="0" tIns="0" rIns="0" bIns="0" rtlCol="0" anchor="t">
            <a:spAutoFit/>
          </a:bodyPr>
          <a:lstStyle/>
          <a:p>
            <a:pPr algn="r">
              <a:lnSpc>
                <a:spcPts val="4349"/>
              </a:lnSpc>
            </a:pPr>
            <a:r>
              <a:rPr lang="en-US" sz="2899" spc="43" dirty="0">
                <a:solidFill>
                  <a:srgbClr val="000000"/>
                </a:solidFill>
                <a:latin typeface="DM Sans Bold"/>
              </a:rPr>
              <a:t>What is the proportion of Male vs Female participation &amp; did it increase over time?</a:t>
            </a:r>
          </a:p>
        </p:txBody>
      </p:sp>
      <p:sp>
        <p:nvSpPr>
          <p:cNvPr id="3" name="TextBox 3"/>
          <p:cNvSpPr txBox="1"/>
          <p:nvPr/>
        </p:nvSpPr>
        <p:spPr>
          <a:xfrm>
            <a:off x="6067990" y="3703445"/>
            <a:ext cx="11916558" cy="1464309"/>
          </a:xfrm>
          <a:prstGeom prst="rect">
            <a:avLst/>
          </a:prstGeom>
        </p:spPr>
        <p:txBody>
          <a:bodyPr lIns="0" tIns="0" rIns="0" bIns="0" rtlCol="0" anchor="t">
            <a:spAutoFit/>
          </a:bodyPr>
          <a:lstStyle/>
          <a:p>
            <a:pPr algn="r">
              <a:lnSpc>
                <a:spcPts val="2899"/>
              </a:lnSpc>
            </a:pPr>
            <a:r>
              <a:rPr lang="en-US" sz="2899" spc="43" dirty="0">
                <a:solidFill>
                  <a:srgbClr val="000000"/>
                </a:solidFill>
                <a:latin typeface="DM Sans"/>
              </a:rPr>
              <a:t>Male Participation: 72.4%, Female Participation: 27.6%</a:t>
            </a:r>
          </a:p>
          <a:p>
            <a:pPr algn="r">
              <a:lnSpc>
                <a:spcPts val="2899"/>
              </a:lnSpc>
            </a:pPr>
            <a:r>
              <a:rPr lang="en-US" sz="2899" spc="43" dirty="0">
                <a:solidFill>
                  <a:srgbClr val="000000"/>
                </a:solidFill>
                <a:latin typeface="DM Sans"/>
              </a:rPr>
              <a:t>From our insights we can say that Female participation increased dramatically, and this trend started during the Cold War period (1945-1991).</a:t>
            </a:r>
          </a:p>
        </p:txBody>
      </p:sp>
      <p:sp>
        <p:nvSpPr>
          <p:cNvPr id="4" name="TextBox 4"/>
          <p:cNvSpPr txBox="1"/>
          <p:nvPr/>
        </p:nvSpPr>
        <p:spPr>
          <a:xfrm>
            <a:off x="397938" y="238757"/>
            <a:ext cx="3656449" cy="1976381"/>
          </a:xfrm>
          <a:prstGeom prst="rect">
            <a:avLst/>
          </a:prstGeom>
        </p:spPr>
        <p:txBody>
          <a:bodyPr lIns="0" tIns="0" rIns="0" bIns="0" rtlCol="0" anchor="t">
            <a:spAutoFit/>
          </a:bodyPr>
          <a:lstStyle/>
          <a:p>
            <a:pPr algn="just">
              <a:lnSpc>
                <a:spcPts val="7954"/>
              </a:lnSpc>
            </a:pPr>
            <a:r>
              <a:rPr lang="en-US" sz="5681" dirty="0">
                <a:solidFill>
                  <a:srgbClr val="004AAD"/>
                </a:solidFill>
                <a:latin typeface="TT Hoves Bold"/>
              </a:rPr>
              <a:t>INSIGHTS GAINED</a:t>
            </a:r>
          </a:p>
        </p:txBody>
      </p:sp>
      <p:sp>
        <p:nvSpPr>
          <p:cNvPr id="5" name="TextBox 5"/>
          <p:cNvSpPr txBox="1"/>
          <p:nvPr/>
        </p:nvSpPr>
        <p:spPr>
          <a:xfrm>
            <a:off x="240081" y="2331973"/>
            <a:ext cx="6235550" cy="655966"/>
          </a:xfrm>
          <a:prstGeom prst="rect">
            <a:avLst/>
          </a:prstGeom>
        </p:spPr>
        <p:txBody>
          <a:bodyPr lIns="0" tIns="0" rIns="0" bIns="0" rtlCol="0" anchor="t">
            <a:spAutoFit/>
          </a:bodyPr>
          <a:lstStyle/>
          <a:p>
            <a:pPr>
              <a:lnSpc>
                <a:spcPts val="5319"/>
              </a:lnSpc>
              <a:spcBef>
                <a:spcPct val="0"/>
              </a:spcBef>
            </a:pPr>
            <a:r>
              <a:rPr lang="en-US" sz="3799" dirty="0">
                <a:solidFill>
                  <a:srgbClr val="000000"/>
                </a:solidFill>
                <a:latin typeface="TT Hoves"/>
              </a:rPr>
              <a:t>Analysis by Participation</a:t>
            </a:r>
          </a:p>
        </p:txBody>
      </p:sp>
      <p:sp>
        <p:nvSpPr>
          <p:cNvPr id="6" name="TextBox 6"/>
          <p:cNvSpPr txBox="1"/>
          <p:nvPr/>
        </p:nvSpPr>
        <p:spPr>
          <a:xfrm>
            <a:off x="6644444" y="931544"/>
            <a:ext cx="11340104" cy="740409"/>
          </a:xfrm>
          <a:prstGeom prst="rect">
            <a:avLst/>
          </a:prstGeom>
        </p:spPr>
        <p:txBody>
          <a:bodyPr lIns="0" tIns="0" rIns="0" bIns="0" rtlCol="0" anchor="t">
            <a:spAutoFit/>
          </a:bodyPr>
          <a:lstStyle/>
          <a:p>
            <a:pPr algn="r">
              <a:lnSpc>
                <a:spcPts val="2899"/>
              </a:lnSpc>
            </a:pPr>
            <a:r>
              <a:rPr lang="en-US" sz="2899" spc="43" dirty="0">
                <a:solidFill>
                  <a:srgbClr val="000000"/>
                </a:solidFill>
                <a:latin typeface="DM Sans"/>
              </a:rPr>
              <a:t>Year with highest participants: 2000, 13.8k participants</a:t>
            </a:r>
          </a:p>
          <a:p>
            <a:pPr algn="r">
              <a:lnSpc>
                <a:spcPts val="2899"/>
              </a:lnSpc>
            </a:pPr>
            <a:r>
              <a:rPr lang="en-US" sz="2899" spc="43" dirty="0">
                <a:solidFill>
                  <a:srgbClr val="000000"/>
                </a:solidFill>
                <a:latin typeface="DM Sans"/>
              </a:rPr>
              <a:t>Year with lowest participants: 1896, 380 participants</a:t>
            </a:r>
          </a:p>
        </p:txBody>
      </p:sp>
      <p:sp>
        <p:nvSpPr>
          <p:cNvPr id="7" name="TextBox 7"/>
          <p:cNvSpPr txBox="1"/>
          <p:nvPr/>
        </p:nvSpPr>
        <p:spPr>
          <a:xfrm>
            <a:off x="6644444" y="267332"/>
            <a:ext cx="11340104" cy="518161"/>
          </a:xfrm>
          <a:prstGeom prst="rect">
            <a:avLst/>
          </a:prstGeom>
        </p:spPr>
        <p:txBody>
          <a:bodyPr lIns="0" tIns="0" rIns="0" bIns="0" rtlCol="0" anchor="t">
            <a:spAutoFit/>
          </a:bodyPr>
          <a:lstStyle/>
          <a:p>
            <a:pPr algn="r">
              <a:lnSpc>
                <a:spcPts val="4349"/>
              </a:lnSpc>
            </a:pPr>
            <a:r>
              <a:rPr lang="en-US" sz="2899" spc="43" dirty="0">
                <a:solidFill>
                  <a:srgbClr val="000000"/>
                </a:solidFill>
                <a:latin typeface="DM Sans Bold"/>
              </a:rPr>
              <a:t>What is the Athlete Participation per Olympic year?</a:t>
            </a:r>
          </a:p>
        </p:txBody>
      </p:sp>
      <p:sp>
        <p:nvSpPr>
          <p:cNvPr id="8" name="TextBox 8"/>
          <p:cNvSpPr txBox="1"/>
          <p:nvPr/>
        </p:nvSpPr>
        <p:spPr>
          <a:xfrm>
            <a:off x="5587612" y="5980555"/>
            <a:ext cx="12396936" cy="1604011"/>
          </a:xfrm>
          <a:prstGeom prst="rect">
            <a:avLst/>
          </a:prstGeom>
        </p:spPr>
        <p:txBody>
          <a:bodyPr lIns="0" tIns="0" rIns="0" bIns="0" rtlCol="0" anchor="t">
            <a:spAutoFit/>
          </a:bodyPr>
          <a:lstStyle/>
          <a:p>
            <a:pPr algn="r">
              <a:lnSpc>
                <a:spcPts val="4349"/>
              </a:lnSpc>
            </a:pPr>
            <a:r>
              <a:rPr lang="en-US" sz="2899" spc="43">
                <a:solidFill>
                  <a:srgbClr val="000000"/>
                </a:solidFill>
                <a:latin typeface="DM Sans Bold"/>
              </a:rPr>
              <a:t>The Olympic Games were canceled in 1916, 1940, and 1944. Were these cancellations connected to any historical events?</a:t>
            </a:r>
          </a:p>
          <a:p>
            <a:pPr algn="r">
              <a:lnSpc>
                <a:spcPts val="4349"/>
              </a:lnSpc>
            </a:pPr>
            <a:endParaRPr lang="en-US" sz="2899" spc="43">
              <a:solidFill>
                <a:srgbClr val="000000"/>
              </a:solidFill>
              <a:latin typeface="DM Sans Bold"/>
            </a:endParaRPr>
          </a:p>
        </p:txBody>
      </p:sp>
      <p:sp>
        <p:nvSpPr>
          <p:cNvPr id="9" name="TextBox 9"/>
          <p:cNvSpPr txBox="1"/>
          <p:nvPr/>
        </p:nvSpPr>
        <p:spPr>
          <a:xfrm>
            <a:off x="6067990" y="7898892"/>
            <a:ext cx="11916558" cy="1344929"/>
          </a:xfrm>
          <a:prstGeom prst="rect">
            <a:avLst/>
          </a:prstGeom>
        </p:spPr>
        <p:txBody>
          <a:bodyPr lIns="0" tIns="0" rIns="0" bIns="0" rtlCol="0" anchor="t">
            <a:spAutoFit/>
          </a:bodyPr>
          <a:lstStyle/>
          <a:p>
            <a:pPr algn="r">
              <a:lnSpc>
                <a:spcPts val="2699"/>
              </a:lnSpc>
            </a:pPr>
            <a:r>
              <a:rPr lang="en-US" sz="2699" spc="40">
                <a:solidFill>
                  <a:srgbClr val="000000"/>
                </a:solidFill>
                <a:latin typeface="DM Sans"/>
              </a:rPr>
              <a:t>It was found that the Olympics was cancelled during 1916, 1940 and 1944 due to World War I and World War II.</a:t>
            </a:r>
          </a:p>
          <a:p>
            <a:pPr algn="r">
              <a:lnSpc>
                <a:spcPts val="2699"/>
              </a:lnSpc>
            </a:pPr>
            <a:r>
              <a:rPr lang="en-US" sz="2699" spc="40">
                <a:solidFill>
                  <a:srgbClr val="000000"/>
                </a:solidFill>
                <a:latin typeface="DM Sans"/>
              </a:rPr>
              <a:t>This signifies how historical data also plays a role in identifying patterns and trends. </a:t>
            </a:r>
          </a:p>
        </p:txBody>
      </p:sp>
      <p:pic>
        <p:nvPicPr>
          <p:cNvPr id="10" name="Picture 10"/>
          <p:cNvPicPr>
            <a:picLocks noChangeAspect="1"/>
          </p:cNvPicPr>
          <p:nvPr/>
        </p:nvPicPr>
        <p:blipFill>
          <a:blip r:embed="rId2"/>
          <a:stretch>
            <a:fillRect/>
          </a:stretch>
        </p:blipFill>
        <p:spPr>
          <a:xfrm>
            <a:off x="247004" y="4032881"/>
            <a:ext cx="4489728" cy="442570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2703" y="5889181"/>
            <a:ext cx="3367023" cy="3183367"/>
          </a:xfrm>
          <a:custGeom>
            <a:avLst/>
            <a:gdLst/>
            <a:ahLst/>
            <a:cxnLst/>
            <a:rect l="l" t="t" r="r" b="b"/>
            <a:pathLst>
              <a:path w="3367023" h="3183367">
                <a:moveTo>
                  <a:pt x="0" y="0"/>
                </a:moveTo>
                <a:lnTo>
                  <a:pt x="3367023" y="0"/>
                </a:lnTo>
                <a:lnTo>
                  <a:pt x="3367023" y="3183367"/>
                </a:lnTo>
                <a:lnTo>
                  <a:pt x="0" y="3183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48397" y="-76200"/>
            <a:ext cx="4527824" cy="679461"/>
          </a:xfrm>
          <a:prstGeom prst="rect">
            <a:avLst/>
          </a:prstGeom>
        </p:spPr>
        <p:txBody>
          <a:bodyPr lIns="0" tIns="0" rIns="0" bIns="0" rtlCol="0" anchor="t">
            <a:spAutoFit/>
          </a:bodyPr>
          <a:lstStyle/>
          <a:p>
            <a:pPr>
              <a:lnSpc>
                <a:spcPts val="5599"/>
              </a:lnSpc>
              <a:spcBef>
                <a:spcPct val="0"/>
              </a:spcBef>
            </a:pPr>
            <a:r>
              <a:rPr lang="en-US" sz="3999" dirty="0">
                <a:solidFill>
                  <a:srgbClr val="004AAD"/>
                </a:solidFill>
                <a:latin typeface="TT Hoves Bold"/>
              </a:rPr>
              <a:t>Analysis by Age</a:t>
            </a:r>
          </a:p>
        </p:txBody>
      </p:sp>
      <p:sp>
        <p:nvSpPr>
          <p:cNvPr id="4" name="TextBox 4"/>
          <p:cNvSpPr txBox="1"/>
          <p:nvPr/>
        </p:nvSpPr>
        <p:spPr>
          <a:xfrm>
            <a:off x="248397" y="726757"/>
            <a:ext cx="7774816" cy="518161"/>
          </a:xfrm>
          <a:prstGeom prst="rect">
            <a:avLst/>
          </a:prstGeom>
        </p:spPr>
        <p:txBody>
          <a:bodyPr lIns="0" tIns="0" rIns="0" bIns="0" rtlCol="0" anchor="t">
            <a:spAutoFit/>
          </a:bodyPr>
          <a:lstStyle/>
          <a:p>
            <a:pPr>
              <a:lnSpc>
                <a:spcPts val="4349"/>
              </a:lnSpc>
            </a:pPr>
            <a:r>
              <a:rPr lang="en-US" sz="2899" spc="43">
                <a:solidFill>
                  <a:srgbClr val="000000"/>
                </a:solidFill>
                <a:latin typeface="DM Sans Bold"/>
              </a:rPr>
              <a:t>What is the age dynamics across Sports?</a:t>
            </a:r>
          </a:p>
        </p:txBody>
      </p:sp>
      <p:sp>
        <p:nvSpPr>
          <p:cNvPr id="5" name="TextBox 5"/>
          <p:cNvSpPr txBox="1"/>
          <p:nvPr/>
        </p:nvSpPr>
        <p:spPr>
          <a:xfrm>
            <a:off x="248397" y="1327786"/>
            <a:ext cx="12364740" cy="1464309"/>
          </a:xfrm>
          <a:prstGeom prst="rect">
            <a:avLst/>
          </a:prstGeom>
        </p:spPr>
        <p:txBody>
          <a:bodyPr lIns="0" tIns="0" rIns="0" bIns="0" rtlCol="0" anchor="t">
            <a:spAutoFit/>
          </a:bodyPr>
          <a:lstStyle/>
          <a:p>
            <a:pPr algn="just">
              <a:lnSpc>
                <a:spcPts val="2899"/>
              </a:lnSpc>
            </a:pPr>
            <a:r>
              <a:rPr lang="en-US" sz="2899" spc="43" dirty="0">
                <a:solidFill>
                  <a:srgbClr val="000000"/>
                </a:solidFill>
                <a:latin typeface="DM Sans"/>
              </a:rPr>
              <a:t>The age range for the top sports is found to be between 20 and 30 years old.</a:t>
            </a:r>
          </a:p>
          <a:p>
            <a:pPr algn="just">
              <a:lnSpc>
                <a:spcPts val="2899"/>
              </a:lnSpc>
            </a:pPr>
            <a:r>
              <a:rPr lang="en-US" sz="2899" spc="43" dirty="0">
                <a:solidFill>
                  <a:srgbClr val="000000"/>
                </a:solidFill>
                <a:latin typeface="DM Sans"/>
              </a:rPr>
              <a:t>The older age groups are observed to be participating in sports that require more mental strength.</a:t>
            </a:r>
          </a:p>
        </p:txBody>
      </p:sp>
      <p:sp>
        <p:nvSpPr>
          <p:cNvPr id="6" name="TextBox 6"/>
          <p:cNvSpPr txBox="1"/>
          <p:nvPr/>
        </p:nvSpPr>
        <p:spPr>
          <a:xfrm>
            <a:off x="248397" y="2897689"/>
            <a:ext cx="8302659" cy="518161"/>
          </a:xfrm>
          <a:prstGeom prst="rect">
            <a:avLst/>
          </a:prstGeom>
        </p:spPr>
        <p:txBody>
          <a:bodyPr lIns="0" tIns="0" rIns="0" bIns="0" rtlCol="0" anchor="t">
            <a:spAutoFit/>
          </a:bodyPr>
          <a:lstStyle/>
          <a:p>
            <a:pPr>
              <a:lnSpc>
                <a:spcPts val="4349"/>
              </a:lnSpc>
            </a:pPr>
            <a:r>
              <a:rPr lang="en-US" sz="2899" spc="43">
                <a:solidFill>
                  <a:srgbClr val="000000"/>
                </a:solidFill>
                <a:latin typeface="DM Sans Bold"/>
              </a:rPr>
              <a:t>What is the influence of age on medal type?</a:t>
            </a:r>
          </a:p>
        </p:txBody>
      </p:sp>
      <p:sp>
        <p:nvSpPr>
          <p:cNvPr id="7" name="TextBox 7"/>
          <p:cNvSpPr txBox="1"/>
          <p:nvPr/>
        </p:nvSpPr>
        <p:spPr>
          <a:xfrm>
            <a:off x="248397" y="3473000"/>
            <a:ext cx="12364740" cy="740409"/>
          </a:xfrm>
          <a:prstGeom prst="rect">
            <a:avLst/>
          </a:prstGeom>
        </p:spPr>
        <p:txBody>
          <a:bodyPr lIns="0" tIns="0" rIns="0" bIns="0" rtlCol="0" anchor="t">
            <a:spAutoFit/>
          </a:bodyPr>
          <a:lstStyle/>
          <a:p>
            <a:pPr algn="just">
              <a:lnSpc>
                <a:spcPts val="2899"/>
              </a:lnSpc>
            </a:pPr>
            <a:r>
              <a:rPr lang="en-US" sz="2899" spc="43">
                <a:solidFill>
                  <a:srgbClr val="000000"/>
                </a:solidFill>
                <a:latin typeface="DM Sans"/>
              </a:rPr>
              <a:t>Majority of medalists aged between 20 and 27, indicating peak performance years.</a:t>
            </a:r>
          </a:p>
        </p:txBody>
      </p:sp>
      <p:sp>
        <p:nvSpPr>
          <p:cNvPr id="8" name="TextBox 8"/>
          <p:cNvSpPr txBox="1"/>
          <p:nvPr/>
        </p:nvSpPr>
        <p:spPr>
          <a:xfrm>
            <a:off x="13170234" y="3645079"/>
            <a:ext cx="4931469" cy="679461"/>
          </a:xfrm>
          <a:prstGeom prst="rect">
            <a:avLst/>
          </a:prstGeom>
        </p:spPr>
        <p:txBody>
          <a:bodyPr lIns="0" tIns="0" rIns="0" bIns="0" rtlCol="0" anchor="t">
            <a:spAutoFit/>
          </a:bodyPr>
          <a:lstStyle/>
          <a:p>
            <a:pPr algn="r">
              <a:lnSpc>
                <a:spcPts val="5599"/>
              </a:lnSpc>
              <a:spcBef>
                <a:spcPct val="0"/>
              </a:spcBef>
            </a:pPr>
            <a:r>
              <a:rPr lang="en-US" sz="3999" dirty="0">
                <a:solidFill>
                  <a:srgbClr val="004AAD"/>
                </a:solidFill>
                <a:latin typeface="TT Hoves Bold"/>
              </a:rPr>
              <a:t>Analysis by Medal</a:t>
            </a:r>
          </a:p>
        </p:txBody>
      </p:sp>
      <p:sp>
        <p:nvSpPr>
          <p:cNvPr id="9" name="TextBox 9"/>
          <p:cNvSpPr txBox="1"/>
          <p:nvPr/>
        </p:nvSpPr>
        <p:spPr>
          <a:xfrm>
            <a:off x="10326886" y="4429315"/>
            <a:ext cx="7961114" cy="518161"/>
          </a:xfrm>
          <a:prstGeom prst="rect">
            <a:avLst/>
          </a:prstGeom>
        </p:spPr>
        <p:txBody>
          <a:bodyPr lIns="0" tIns="0" rIns="0" bIns="0" rtlCol="0" anchor="t">
            <a:spAutoFit/>
          </a:bodyPr>
          <a:lstStyle/>
          <a:p>
            <a:pPr>
              <a:lnSpc>
                <a:spcPts val="4349"/>
              </a:lnSpc>
            </a:pPr>
            <a:r>
              <a:rPr lang="en-US" sz="2899" spc="43">
                <a:solidFill>
                  <a:srgbClr val="000000"/>
                </a:solidFill>
                <a:latin typeface="DM Sans Bold"/>
              </a:rPr>
              <a:t>What is the Medal Distribution by country?</a:t>
            </a:r>
          </a:p>
        </p:txBody>
      </p:sp>
      <p:sp>
        <p:nvSpPr>
          <p:cNvPr id="10" name="TextBox 10"/>
          <p:cNvSpPr txBox="1"/>
          <p:nvPr/>
        </p:nvSpPr>
        <p:spPr>
          <a:xfrm>
            <a:off x="5271219" y="5185601"/>
            <a:ext cx="12830483" cy="1464309"/>
          </a:xfrm>
          <a:prstGeom prst="rect">
            <a:avLst/>
          </a:prstGeom>
        </p:spPr>
        <p:txBody>
          <a:bodyPr lIns="0" tIns="0" rIns="0" bIns="0" rtlCol="0" anchor="t">
            <a:spAutoFit/>
          </a:bodyPr>
          <a:lstStyle/>
          <a:p>
            <a:pPr>
              <a:lnSpc>
                <a:spcPts val="2899"/>
              </a:lnSpc>
            </a:pPr>
            <a:r>
              <a:rPr lang="en-US" sz="2899" spc="43">
                <a:solidFill>
                  <a:srgbClr val="000000"/>
                </a:solidFill>
                <a:latin typeface="DM Sans"/>
              </a:rPr>
              <a:t>The United States, Russia, and Germany are the nations with the most number of medals in each category. Southeast Asia, Africa, and the Northwest parts of South America consistently have the fewest medals.</a:t>
            </a:r>
          </a:p>
          <a:p>
            <a:pPr>
              <a:lnSpc>
                <a:spcPts val="2899"/>
              </a:lnSpc>
            </a:pPr>
            <a:endParaRPr lang="en-US" sz="2899" spc="43">
              <a:solidFill>
                <a:srgbClr val="000000"/>
              </a:solidFill>
              <a:latin typeface="DM Sans"/>
            </a:endParaRPr>
          </a:p>
        </p:txBody>
      </p:sp>
      <p:sp>
        <p:nvSpPr>
          <p:cNvPr id="11" name="TextBox 11"/>
          <p:cNvSpPr txBox="1"/>
          <p:nvPr/>
        </p:nvSpPr>
        <p:spPr>
          <a:xfrm>
            <a:off x="7128781" y="6379399"/>
            <a:ext cx="10972922" cy="518161"/>
          </a:xfrm>
          <a:prstGeom prst="rect">
            <a:avLst/>
          </a:prstGeom>
        </p:spPr>
        <p:txBody>
          <a:bodyPr lIns="0" tIns="0" rIns="0" bIns="0" rtlCol="0" anchor="t">
            <a:spAutoFit/>
          </a:bodyPr>
          <a:lstStyle/>
          <a:p>
            <a:pPr algn="r">
              <a:lnSpc>
                <a:spcPts val="4349"/>
              </a:lnSpc>
            </a:pPr>
            <a:r>
              <a:rPr lang="en-US" sz="2899" spc="43" dirty="0">
                <a:solidFill>
                  <a:srgbClr val="000000"/>
                </a:solidFill>
                <a:latin typeface="DM Sans Bold"/>
              </a:rPr>
              <a:t>What is the distribution of medals by each year and sport?</a:t>
            </a:r>
          </a:p>
        </p:txBody>
      </p:sp>
      <p:sp>
        <p:nvSpPr>
          <p:cNvPr id="12" name="TextBox 12"/>
          <p:cNvSpPr txBox="1"/>
          <p:nvPr/>
        </p:nvSpPr>
        <p:spPr>
          <a:xfrm>
            <a:off x="5271219" y="6954710"/>
            <a:ext cx="12830483" cy="740409"/>
          </a:xfrm>
          <a:prstGeom prst="rect">
            <a:avLst/>
          </a:prstGeom>
        </p:spPr>
        <p:txBody>
          <a:bodyPr lIns="0" tIns="0" rIns="0" bIns="0" rtlCol="0" anchor="t">
            <a:spAutoFit/>
          </a:bodyPr>
          <a:lstStyle/>
          <a:p>
            <a:pPr algn="just">
              <a:lnSpc>
                <a:spcPts val="2899"/>
              </a:lnSpc>
            </a:pPr>
            <a:r>
              <a:rPr lang="en-US" sz="2899" spc="43">
                <a:solidFill>
                  <a:srgbClr val="000000"/>
                </a:solidFill>
                <a:latin typeface="DM Sans"/>
              </a:rPr>
              <a:t>Medals surged after the 1960s, with some dips. Athletics reigns supreme, followed by swimming and rugby.</a:t>
            </a:r>
          </a:p>
        </p:txBody>
      </p:sp>
      <p:sp>
        <p:nvSpPr>
          <p:cNvPr id="13" name="TextBox 13"/>
          <p:cNvSpPr txBox="1"/>
          <p:nvPr/>
        </p:nvSpPr>
        <p:spPr>
          <a:xfrm>
            <a:off x="6430766" y="7914195"/>
            <a:ext cx="11670936" cy="518161"/>
          </a:xfrm>
          <a:prstGeom prst="rect">
            <a:avLst/>
          </a:prstGeom>
        </p:spPr>
        <p:txBody>
          <a:bodyPr lIns="0" tIns="0" rIns="0" bIns="0" rtlCol="0" anchor="t">
            <a:spAutoFit/>
          </a:bodyPr>
          <a:lstStyle/>
          <a:p>
            <a:pPr algn="r">
              <a:lnSpc>
                <a:spcPts val="4349"/>
              </a:lnSpc>
            </a:pPr>
            <a:r>
              <a:rPr lang="en-US" sz="2899" spc="43">
                <a:solidFill>
                  <a:srgbClr val="000000"/>
                </a:solidFill>
                <a:latin typeface="DM Sans Bold"/>
              </a:rPr>
              <a:t>What is the distribution of medals for each Gender?</a:t>
            </a:r>
          </a:p>
        </p:txBody>
      </p:sp>
      <p:sp>
        <p:nvSpPr>
          <p:cNvPr id="14" name="TextBox 14"/>
          <p:cNvSpPr txBox="1"/>
          <p:nvPr/>
        </p:nvSpPr>
        <p:spPr>
          <a:xfrm>
            <a:off x="5271219" y="8485695"/>
            <a:ext cx="12830483" cy="1102359"/>
          </a:xfrm>
          <a:prstGeom prst="rect">
            <a:avLst/>
          </a:prstGeom>
        </p:spPr>
        <p:txBody>
          <a:bodyPr lIns="0" tIns="0" rIns="0" bIns="0" rtlCol="0" anchor="t">
            <a:spAutoFit/>
          </a:bodyPr>
          <a:lstStyle/>
          <a:p>
            <a:pPr algn="just">
              <a:lnSpc>
                <a:spcPts val="2899"/>
              </a:lnSpc>
            </a:pPr>
            <a:r>
              <a:rPr lang="en-US" sz="2899" spc="43">
                <a:solidFill>
                  <a:srgbClr val="000000"/>
                </a:solidFill>
                <a:latin typeface="DM Sans"/>
              </a:rPr>
              <a:t>Although men have won significantly more medals than women in every category, when taking into account the participation ratio of men to women, women still have an equal contribution.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1403</Words>
  <Application>Microsoft Office PowerPoint</Application>
  <PresentationFormat>Custom</PresentationFormat>
  <Paragraphs>133</Paragraphs>
  <Slides>14</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14</vt:i4>
      </vt:variant>
    </vt:vector>
  </HeadingPairs>
  <TitlesOfParts>
    <vt:vector size="33" baseType="lpstr">
      <vt:lpstr>Georgia Pro Bold</vt:lpstr>
      <vt:lpstr>League Spartan Bold</vt:lpstr>
      <vt:lpstr>DM Sans Bold</vt:lpstr>
      <vt:lpstr>TT Hoves Bold Italics</vt:lpstr>
      <vt:lpstr>Poppins</vt:lpstr>
      <vt:lpstr>Helios Bold</vt:lpstr>
      <vt:lpstr>Lato Bold</vt:lpstr>
      <vt:lpstr>TT Hoves Bold</vt:lpstr>
      <vt:lpstr>Calibri</vt:lpstr>
      <vt:lpstr>Cardo Bold</vt:lpstr>
      <vt:lpstr>Arial</vt:lpstr>
      <vt:lpstr>Aileron Bold</vt:lpstr>
      <vt:lpstr>TT Hoves</vt:lpstr>
      <vt:lpstr>Playfair Display</vt:lpstr>
      <vt:lpstr>Oswald Bold</vt:lpstr>
      <vt:lpstr>DM Sans</vt:lpstr>
      <vt:lpstr>League Spartan</vt:lpstr>
      <vt:lpstr>Quattrocento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cp:lastModifiedBy>Hitha Choudhary</cp:lastModifiedBy>
  <cp:revision>7</cp:revision>
  <dcterms:created xsi:type="dcterms:W3CDTF">2006-08-16T00:00:00Z</dcterms:created>
  <dcterms:modified xsi:type="dcterms:W3CDTF">2024-04-12T18:31:39Z</dcterms:modified>
  <dc:identifier>DAGBqo-9w54</dc:identifier>
</cp:coreProperties>
</file>